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8" r:id="rId2"/>
    <p:sldId id="260" r:id="rId3"/>
    <p:sldId id="271" r:id="rId4"/>
    <p:sldId id="267" r:id="rId5"/>
    <p:sldId id="274" r:id="rId6"/>
    <p:sldId id="272" r:id="rId7"/>
    <p:sldId id="273" r:id="rId8"/>
    <p:sldId id="270" r:id="rId9"/>
    <p:sldId id="275" r:id="rId10"/>
    <p:sldId id="276" r:id="rId11"/>
    <p:sldId id="277" r:id="rId12"/>
    <p:sldId id="278" r:id="rId13"/>
    <p:sldId id="280" r:id="rId14"/>
    <p:sldId id="281" r:id="rId15"/>
    <p:sldId id="279" r:id="rId16"/>
    <p:sldId id="282" r:id="rId17"/>
    <p:sldId id="283" r:id="rId18"/>
    <p:sldId id="284"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notesViewPr>
    <p:cSldViewPr snapToGrid="0">
      <p:cViewPr varScale="1">
        <p:scale>
          <a:sx n="88" d="100"/>
          <a:sy n="88"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12/06/2020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12/06/2020</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a:t>
            </a:fld>
            <a:endParaRPr lang="es-ES" noProof="0" dirty="0"/>
          </a:p>
        </p:txBody>
      </p:sp>
    </p:spTree>
    <p:extLst>
      <p:ext uri="{BB962C8B-B14F-4D97-AF65-F5344CB8AC3E}">
        <p14:creationId xmlns:p14="http://schemas.microsoft.com/office/powerpoint/2010/main" val="174100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a:t>
            </a:fld>
            <a:endParaRPr lang="es-ES" noProof="0" dirty="0"/>
          </a:p>
        </p:txBody>
      </p:sp>
    </p:spTree>
    <p:extLst>
      <p:ext uri="{BB962C8B-B14F-4D97-AF65-F5344CB8AC3E}">
        <p14:creationId xmlns:p14="http://schemas.microsoft.com/office/powerpoint/2010/main" val="131185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4</a:t>
            </a:fld>
            <a:endParaRPr lang="es-ES" noProof="0" dirty="0"/>
          </a:p>
        </p:txBody>
      </p:sp>
    </p:spTree>
    <p:extLst>
      <p:ext uri="{BB962C8B-B14F-4D97-AF65-F5344CB8AC3E}">
        <p14:creationId xmlns:p14="http://schemas.microsoft.com/office/powerpoint/2010/main" val="2279514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12/06/2020</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12/06/2020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12/06/2020</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12/06/2020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12/06/2020</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12/06/2020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12/06/2020</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12/06/2020</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12/06/2020</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12/06/2020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12/06/2020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12/06/2020</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TEMA 4</a:t>
            </a:r>
          </a:p>
        </p:txBody>
      </p:sp>
      <p:sp>
        <p:nvSpPr>
          <p:cNvPr id="3" name="Subtítulo 2"/>
          <p:cNvSpPr>
            <a:spLocks noGrp="1"/>
          </p:cNvSpPr>
          <p:nvPr>
            <p:ph type="subTitle" idx="1"/>
          </p:nvPr>
        </p:nvSpPr>
        <p:spPr/>
        <p:txBody>
          <a:bodyPr rtlCol="0"/>
          <a:lstStyle/>
          <a:p>
            <a:pPr rtl="0"/>
            <a:r>
              <a:rPr lang="es-ES" dirty="0"/>
              <a:t>Diagramas de Comportamiento: Diagramas de Casos de Uso</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Casos de Uso</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p:txBody>
          <a:bodyPr>
            <a:normAutofit fontScale="85000" lnSpcReduction="20000"/>
          </a:bodyPr>
          <a:lstStyle/>
          <a:p>
            <a:r>
              <a:rPr lang="es-ES" dirty="0"/>
              <a:t>El </a:t>
            </a:r>
            <a:r>
              <a:rPr lang="es-ES" dirty="0">
                <a:solidFill>
                  <a:srgbClr val="FF0000"/>
                </a:solidFill>
              </a:rPr>
              <a:t>contrato</a:t>
            </a:r>
            <a:r>
              <a:rPr lang="es-ES" dirty="0"/>
              <a:t> para cada caso de uso tiene la siguiente información:</a:t>
            </a:r>
          </a:p>
          <a:p>
            <a:r>
              <a:rPr lang="es-ES" b="1" dirty="0"/>
              <a:t>Nombre: </a:t>
            </a:r>
            <a:r>
              <a:rPr lang="es-ES" dirty="0"/>
              <a:t>nombre del caso de uso</a:t>
            </a:r>
          </a:p>
          <a:p>
            <a:r>
              <a:rPr lang="es-ES" dirty="0"/>
              <a:t>Actores: aquellos involucrados en el caso de uso</a:t>
            </a:r>
          </a:p>
          <a:p>
            <a:r>
              <a:rPr lang="es-ES" dirty="0"/>
              <a:t>Propósito: breve descripción de su función.</a:t>
            </a:r>
          </a:p>
          <a:p>
            <a:r>
              <a:rPr lang="es-ES" dirty="0"/>
              <a:t>Precondiciones: condiciones que se deben dar antes de que el caso de uso empiece.</a:t>
            </a:r>
          </a:p>
          <a:p>
            <a:r>
              <a:rPr lang="es-ES" dirty="0"/>
              <a:t>Flujo normal: flujo normal de eventos que deben cumplirse para ejecutar el caso de uso visto desde el punto de vista de los actores y del sistema.</a:t>
            </a:r>
          </a:p>
          <a:p>
            <a:r>
              <a:rPr lang="es-ES" dirty="0"/>
              <a:t>Flujo alternativo: flujo de eventos alternativos que se llevan a cabo cuando se producen casos inesperados. Por ejemplo, un usuario escribe mal su nombre y contraseña. NO deben incluirse errores como escribir tipos de dato erróneos o la omisión de un parámetro.</a:t>
            </a:r>
          </a:p>
          <a:p>
            <a:r>
              <a:rPr lang="es-ES" dirty="0"/>
              <a:t>Postcondiciones: las que se dan al acabar el caso de uso.</a:t>
            </a:r>
          </a:p>
        </p:txBody>
      </p:sp>
    </p:spTree>
    <p:extLst>
      <p:ext uri="{BB962C8B-B14F-4D97-AF65-F5344CB8AC3E}">
        <p14:creationId xmlns:p14="http://schemas.microsoft.com/office/powerpoint/2010/main" val="28847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Ejemplo Caso de Uso</a:t>
            </a:r>
          </a:p>
        </p:txBody>
      </p:sp>
      <p:graphicFrame>
        <p:nvGraphicFramePr>
          <p:cNvPr id="4" name="Tabla 4">
            <a:extLst>
              <a:ext uri="{FF2B5EF4-FFF2-40B4-BE49-F238E27FC236}">
                <a16:creationId xmlns:a16="http://schemas.microsoft.com/office/drawing/2014/main" id="{EA21B2EF-C65A-4B78-A703-140A8164EFEE}"/>
              </a:ext>
            </a:extLst>
          </p:cNvPr>
          <p:cNvGraphicFramePr>
            <a:graphicFrameLocks noGrp="1"/>
          </p:cNvGraphicFramePr>
          <p:nvPr>
            <p:ph idx="1"/>
            <p:extLst>
              <p:ext uri="{D42A27DB-BD31-4B8C-83A1-F6EECF244321}">
                <p14:modId xmlns:p14="http://schemas.microsoft.com/office/powerpoint/2010/main" val="819450974"/>
              </p:ext>
            </p:extLst>
          </p:nvPr>
        </p:nvGraphicFramePr>
        <p:xfrm>
          <a:off x="1279525" y="2190750"/>
          <a:ext cx="9629774" cy="4226560"/>
        </p:xfrm>
        <a:graphic>
          <a:graphicData uri="http://schemas.openxmlformats.org/drawingml/2006/table">
            <a:tbl>
              <a:tblPr firstRow="1">
                <a:tableStyleId>{5A111915-BE36-4E01-A7E5-04B1672EAD32}</a:tableStyleId>
              </a:tblPr>
              <a:tblGrid>
                <a:gridCol w="1816013">
                  <a:extLst>
                    <a:ext uri="{9D8B030D-6E8A-4147-A177-3AD203B41FA5}">
                      <a16:colId xmlns:a16="http://schemas.microsoft.com/office/drawing/2014/main" val="2786506728"/>
                    </a:ext>
                  </a:extLst>
                </a:gridCol>
                <a:gridCol w="7813761">
                  <a:extLst>
                    <a:ext uri="{9D8B030D-6E8A-4147-A177-3AD203B41FA5}">
                      <a16:colId xmlns:a16="http://schemas.microsoft.com/office/drawing/2014/main" val="1032332337"/>
                    </a:ext>
                  </a:extLst>
                </a:gridCol>
              </a:tblGrid>
              <a:tr h="370840">
                <a:tc>
                  <a:txBody>
                    <a:bodyPr/>
                    <a:lstStyle/>
                    <a:p>
                      <a:r>
                        <a:rPr lang="es-ES" dirty="0"/>
                        <a:t>Caso de Uso</a:t>
                      </a:r>
                    </a:p>
                  </a:txBody>
                  <a:tcPr/>
                </a:tc>
                <a:tc>
                  <a:txBody>
                    <a:bodyPr/>
                    <a:lstStyle/>
                    <a:p>
                      <a:r>
                        <a:rPr lang="es-ES" dirty="0" err="1"/>
                        <a:t>BuscarProductos</a:t>
                      </a:r>
                      <a:endParaRPr lang="es-ES" dirty="0"/>
                    </a:p>
                  </a:txBody>
                  <a:tcPr/>
                </a:tc>
                <a:extLst>
                  <a:ext uri="{0D108BD9-81ED-4DB2-BD59-A6C34878D82A}">
                    <a16:rowId xmlns:a16="http://schemas.microsoft.com/office/drawing/2014/main" val="874472380"/>
                  </a:ext>
                </a:extLst>
              </a:tr>
              <a:tr h="370840">
                <a:tc>
                  <a:txBody>
                    <a:bodyPr/>
                    <a:lstStyle/>
                    <a:p>
                      <a:r>
                        <a:rPr lang="es-ES" dirty="0"/>
                        <a:t>Descripción</a:t>
                      </a:r>
                    </a:p>
                  </a:txBody>
                  <a:tcPr/>
                </a:tc>
                <a:tc>
                  <a:txBody>
                    <a:bodyPr/>
                    <a:lstStyle/>
                    <a:p>
                      <a:r>
                        <a:rPr lang="es-ES" dirty="0"/>
                        <a:t>El cliente solicita mostrar productos según unos criterios de búsqueda. El sistema muestra los productos encontrados.</a:t>
                      </a:r>
                    </a:p>
                  </a:txBody>
                  <a:tcPr/>
                </a:tc>
                <a:extLst>
                  <a:ext uri="{0D108BD9-81ED-4DB2-BD59-A6C34878D82A}">
                    <a16:rowId xmlns:a16="http://schemas.microsoft.com/office/drawing/2014/main" val="1825219969"/>
                  </a:ext>
                </a:extLst>
              </a:tr>
              <a:tr h="370840">
                <a:tc>
                  <a:txBody>
                    <a:bodyPr/>
                    <a:lstStyle/>
                    <a:p>
                      <a:r>
                        <a:rPr lang="es-ES" dirty="0"/>
                        <a:t>Actores</a:t>
                      </a:r>
                    </a:p>
                  </a:txBody>
                  <a:tcPr/>
                </a:tc>
                <a:tc>
                  <a:txBody>
                    <a:bodyPr/>
                    <a:lstStyle/>
                    <a:p>
                      <a:r>
                        <a:rPr lang="es-ES" dirty="0"/>
                        <a:t>Cliente</a:t>
                      </a:r>
                    </a:p>
                  </a:txBody>
                  <a:tcPr/>
                </a:tc>
                <a:extLst>
                  <a:ext uri="{0D108BD9-81ED-4DB2-BD59-A6C34878D82A}">
                    <a16:rowId xmlns:a16="http://schemas.microsoft.com/office/drawing/2014/main" val="3733650506"/>
                  </a:ext>
                </a:extLst>
              </a:tr>
              <a:tr h="370840">
                <a:tc>
                  <a:txBody>
                    <a:bodyPr/>
                    <a:lstStyle/>
                    <a:p>
                      <a:r>
                        <a:rPr lang="es-ES" dirty="0"/>
                        <a:t>Precondiciones</a:t>
                      </a:r>
                    </a:p>
                  </a:txBody>
                  <a:tcPr/>
                </a:tc>
                <a:tc>
                  <a:txBody>
                    <a:bodyPr/>
                    <a:lstStyle/>
                    <a:p>
                      <a:r>
                        <a:rPr lang="es-ES" dirty="0"/>
                        <a:t>Se requiere que el usuario esté registrado en el sistema.</a:t>
                      </a:r>
                    </a:p>
                  </a:txBody>
                  <a:tcPr/>
                </a:tc>
                <a:extLst>
                  <a:ext uri="{0D108BD9-81ED-4DB2-BD59-A6C34878D82A}">
                    <a16:rowId xmlns:a16="http://schemas.microsoft.com/office/drawing/2014/main" val="3585985240"/>
                  </a:ext>
                </a:extLst>
              </a:tr>
              <a:tr h="370840">
                <a:tc>
                  <a:txBody>
                    <a:bodyPr/>
                    <a:lstStyle/>
                    <a:p>
                      <a:r>
                        <a:rPr lang="es-ES" dirty="0"/>
                        <a:t>Flujo Normal</a:t>
                      </a:r>
                    </a:p>
                  </a:txBody>
                  <a:tcPr/>
                </a:tc>
                <a:tc>
                  <a:txBody>
                    <a:bodyPr/>
                    <a:lstStyle/>
                    <a:p>
                      <a:pPr marL="342900" indent="-342900">
                        <a:buFont typeface="+mj-lt"/>
                        <a:buAutoNum type="arabicPeriod"/>
                      </a:pPr>
                      <a:r>
                        <a:rPr lang="es-ES" dirty="0"/>
                        <a:t>El cliente selecciona buscar productos</a:t>
                      </a:r>
                    </a:p>
                    <a:p>
                      <a:pPr marL="342900" indent="-342900">
                        <a:buFont typeface="+mj-lt"/>
                        <a:buAutoNum type="arabicPeriod"/>
                      </a:pPr>
                      <a:r>
                        <a:rPr lang="es-ES" dirty="0"/>
                        <a:t>El sistema solicita los criterios de búsqueda</a:t>
                      </a:r>
                    </a:p>
                    <a:p>
                      <a:pPr marL="342900" indent="-342900">
                        <a:buFont typeface="+mj-lt"/>
                        <a:buAutoNum type="arabicPeriod"/>
                      </a:pPr>
                      <a:r>
                        <a:rPr lang="es-ES" dirty="0"/>
                        <a:t>El cliente introduce los criterios</a:t>
                      </a:r>
                    </a:p>
                    <a:p>
                      <a:pPr marL="342900" indent="-342900">
                        <a:buFont typeface="+mj-lt"/>
                        <a:buAutoNum type="arabicPeriod"/>
                      </a:pPr>
                      <a:r>
                        <a:rPr lang="es-ES" dirty="0"/>
                        <a:t>El sistema busca productos que cumplan los criterios introducidos</a:t>
                      </a:r>
                    </a:p>
                    <a:p>
                      <a:pPr marL="342900" indent="-342900">
                        <a:buFont typeface="+mj-lt"/>
                        <a:buAutoNum type="arabicPeriod"/>
                      </a:pPr>
                      <a:r>
                        <a:rPr lang="es-ES" dirty="0"/>
                        <a:t>El sistema muestra los productos encontrados.</a:t>
                      </a:r>
                    </a:p>
                  </a:txBody>
                  <a:tcPr/>
                </a:tc>
                <a:extLst>
                  <a:ext uri="{0D108BD9-81ED-4DB2-BD59-A6C34878D82A}">
                    <a16:rowId xmlns:a16="http://schemas.microsoft.com/office/drawing/2014/main" val="1764524693"/>
                  </a:ext>
                </a:extLst>
              </a:tr>
              <a:tr h="370840">
                <a:tc>
                  <a:txBody>
                    <a:bodyPr/>
                    <a:lstStyle/>
                    <a:p>
                      <a:r>
                        <a:rPr lang="es-ES" dirty="0"/>
                        <a:t>Flujo Alternativo</a:t>
                      </a:r>
                    </a:p>
                  </a:txBody>
                  <a:tcPr/>
                </a:tc>
                <a:tc>
                  <a:txBody>
                    <a:bodyPr/>
                    <a:lstStyle/>
                    <a:p>
                      <a:pPr marL="342900" indent="-342900">
                        <a:buFont typeface="+mj-lt"/>
                        <a:buAutoNum type="arabicPeriod" startAt="5"/>
                      </a:pPr>
                      <a:r>
                        <a:rPr lang="es-ES" dirty="0"/>
                        <a:t>El sistema no encuentra productos</a:t>
                      </a:r>
                    </a:p>
                    <a:p>
                      <a:pPr marL="342900" indent="-342900">
                        <a:buFont typeface="+mj-lt"/>
                        <a:buAutoNum type="arabicPeriod" startAt="5"/>
                      </a:pPr>
                      <a:r>
                        <a:rPr lang="es-ES" dirty="0"/>
                        <a:t>El sistema informa de que no existen productos con ese criterio</a:t>
                      </a:r>
                    </a:p>
                  </a:txBody>
                  <a:tcPr/>
                </a:tc>
                <a:extLst>
                  <a:ext uri="{0D108BD9-81ED-4DB2-BD59-A6C34878D82A}">
                    <a16:rowId xmlns:a16="http://schemas.microsoft.com/office/drawing/2014/main" val="1052929503"/>
                  </a:ext>
                </a:extLst>
              </a:tr>
              <a:tr h="370840">
                <a:tc>
                  <a:txBody>
                    <a:bodyPr/>
                    <a:lstStyle/>
                    <a:p>
                      <a:r>
                        <a:rPr lang="es-ES" dirty="0"/>
                        <a:t>Postcondiciones</a:t>
                      </a:r>
                    </a:p>
                  </a:txBody>
                  <a:tcPr/>
                </a:tc>
                <a:tc>
                  <a:txBody>
                    <a:bodyPr/>
                    <a:lstStyle/>
                    <a:p>
                      <a:r>
                        <a:rPr lang="es-ES" dirty="0"/>
                        <a:t>El sistema muestra los productos encontrados</a:t>
                      </a:r>
                    </a:p>
                  </a:txBody>
                  <a:tcPr/>
                </a:tc>
                <a:extLst>
                  <a:ext uri="{0D108BD9-81ED-4DB2-BD59-A6C34878D82A}">
                    <a16:rowId xmlns:a16="http://schemas.microsoft.com/office/drawing/2014/main" val="666333284"/>
                  </a:ext>
                </a:extLst>
              </a:tr>
            </a:tbl>
          </a:graphicData>
        </a:graphic>
      </p:graphicFrame>
    </p:spTree>
    <p:extLst>
      <p:ext uri="{BB962C8B-B14F-4D97-AF65-F5344CB8AC3E}">
        <p14:creationId xmlns:p14="http://schemas.microsoft.com/office/powerpoint/2010/main" val="168573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Ejemplo</a:t>
            </a:r>
          </a:p>
        </p:txBody>
      </p:sp>
      <p:graphicFrame>
        <p:nvGraphicFramePr>
          <p:cNvPr id="4" name="Tabla 4">
            <a:extLst>
              <a:ext uri="{FF2B5EF4-FFF2-40B4-BE49-F238E27FC236}">
                <a16:creationId xmlns:a16="http://schemas.microsoft.com/office/drawing/2014/main" id="{ED75A40A-79DF-4360-930F-45F1F523E3FD}"/>
              </a:ext>
            </a:extLst>
          </p:cNvPr>
          <p:cNvGraphicFramePr>
            <a:graphicFrameLocks noGrp="1"/>
          </p:cNvGraphicFramePr>
          <p:nvPr>
            <p:ph idx="1"/>
            <p:extLst>
              <p:ext uri="{D42A27DB-BD31-4B8C-83A1-F6EECF244321}">
                <p14:modId xmlns:p14="http://schemas.microsoft.com/office/powerpoint/2010/main" val="1561371249"/>
              </p:ext>
            </p:extLst>
          </p:nvPr>
        </p:nvGraphicFramePr>
        <p:xfrm>
          <a:off x="1279525" y="2190750"/>
          <a:ext cx="9629774" cy="5328920"/>
        </p:xfrm>
        <a:graphic>
          <a:graphicData uri="http://schemas.openxmlformats.org/drawingml/2006/table">
            <a:tbl>
              <a:tblPr firstRow="1">
                <a:tableStyleId>{5A111915-BE36-4E01-A7E5-04B1672EAD32}</a:tableStyleId>
              </a:tblPr>
              <a:tblGrid>
                <a:gridCol w="1816013">
                  <a:extLst>
                    <a:ext uri="{9D8B030D-6E8A-4147-A177-3AD203B41FA5}">
                      <a16:colId xmlns:a16="http://schemas.microsoft.com/office/drawing/2014/main" val="2786506728"/>
                    </a:ext>
                  </a:extLst>
                </a:gridCol>
                <a:gridCol w="7813761">
                  <a:extLst>
                    <a:ext uri="{9D8B030D-6E8A-4147-A177-3AD203B41FA5}">
                      <a16:colId xmlns:a16="http://schemas.microsoft.com/office/drawing/2014/main" val="1032332337"/>
                    </a:ext>
                  </a:extLst>
                </a:gridCol>
              </a:tblGrid>
              <a:tr h="370840">
                <a:tc>
                  <a:txBody>
                    <a:bodyPr/>
                    <a:lstStyle/>
                    <a:p>
                      <a:r>
                        <a:rPr lang="es-ES" dirty="0"/>
                        <a:t>Caso de Uso</a:t>
                      </a:r>
                    </a:p>
                  </a:txBody>
                  <a:tcPr/>
                </a:tc>
                <a:tc>
                  <a:txBody>
                    <a:bodyPr/>
                    <a:lstStyle/>
                    <a:p>
                      <a:r>
                        <a:rPr lang="es-ES" dirty="0" err="1"/>
                        <a:t>BuscarProductos</a:t>
                      </a:r>
                      <a:endParaRPr lang="es-ES" dirty="0"/>
                    </a:p>
                  </a:txBody>
                  <a:tcPr/>
                </a:tc>
                <a:extLst>
                  <a:ext uri="{0D108BD9-81ED-4DB2-BD59-A6C34878D82A}">
                    <a16:rowId xmlns:a16="http://schemas.microsoft.com/office/drawing/2014/main" val="874472380"/>
                  </a:ext>
                </a:extLst>
              </a:tr>
              <a:tr h="370840">
                <a:tc>
                  <a:txBody>
                    <a:bodyPr/>
                    <a:lstStyle/>
                    <a:p>
                      <a:r>
                        <a:rPr lang="es-ES" dirty="0"/>
                        <a:t>Descripción</a:t>
                      </a:r>
                    </a:p>
                  </a:txBody>
                  <a:tcPr/>
                </a:tc>
                <a:tc>
                  <a:txBody>
                    <a:bodyPr/>
                    <a:lstStyle/>
                    <a:p>
                      <a:r>
                        <a:rPr lang="es-ES" dirty="0"/>
                        <a:t>El cliente solicita mostrar productos según unos criterios de búsqueda. El sistema muestra los productos encontrados.</a:t>
                      </a:r>
                    </a:p>
                  </a:txBody>
                  <a:tcPr/>
                </a:tc>
                <a:extLst>
                  <a:ext uri="{0D108BD9-81ED-4DB2-BD59-A6C34878D82A}">
                    <a16:rowId xmlns:a16="http://schemas.microsoft.com/office/drawing/2014/main" val="1825219969"/>
                  </a:ext>
                </a:extLst>
              </a:tr>
              <a:tr h="370840">
                <a:tc>
                  <a:txBody>
                    <a:bodyPr/>
                    <a:lstStyle/>
                    <a:p>
                      <a:r>
                        <a:rPr lang="es-ES" dirty="0"/>
                        <a:t>Actores</a:t>
                      </a:r>
                    </a:p>
                  </a:txBody>
                  <a:tcPr/>
                </a:tc>
                <a:tc>
                  <a:txBody>
                    <a:bodyPr/>
                    <a:lstStyle/>
                    <a:p>
                      <a:r>
                        <a:rPr lang="es-ES" dirty="0"/>
                        <a:t>Cliente</a:t>
                      </a:r>
                    </a:p>
                  </a:txBody>
                  <a:tcPr/>
                </a:tc>
                <a:extLst>
                  <a:ext uri="{0D108BD9-81ED-4DB2-BD59-A6C34878D82A}">
                    <a16:rowId xmlns:a16="http://schemas.microsoft.com/office/drawing/2014/main" val="3733650506"/>
                  </a:ext>
                </a:extLst>
              </a:tr>
              <a:tr h="370840">
                <a:tc>
                  <a:txBody>
                    <a:bodyPr/>
                    <a:lstStyle/>
                    <a:p>
                      <a:r>
                        <a:rPr lang="es-ES" dirty="0"/>
                        <a:t>Precondiciones</a:t>
                      </a:r>
                    </a:p>
                  </a:txBody>
                  <a:tcPr/>
                </a:tc>
                <a:tc>
                  <a:txBody>
                    <a:bodyPr/>
                    <a:lstStyle/>
                    <a:p>
                      <a:r>
                        <a:rPr lang="es-ES" dirty="0"/>
                        <a:t>Se requiere que el usuario esté registrado en el sistema.</a:t>
                      </a:r>
                    </a:p>
                  </a:txBody>
                  <a:tcPr/>
                </a:tc>
                <a:extLst>
                  <a:ext uri="{0D108BD9-81ED-4DB2-BD59-A6C34878D82A}">
                    <a16:rowId xmlns:a16="http://schemas.microsoft.com/office/drawing/2014/main" val="3585985240"/>
                  </a:ext>
                </a:extLst>
              </a:tr>
              <a:tr h="370840">
                <a:tc>
                  <a:txBody>
                    <a:bodyPr/>
                    <a:lstStyle/>
                    <a:p>
                      <a:r>
                        <a:rPr lang="es-ES" dirty="0"/>
                        <a:t>Flujo Normal</a:t>
                      </a:r>
                    </a:p>
                  </a:txBody>
                  <a:tcPr/>
                </a:tc>
                <a:tc>
                  <a:txBody>
                    <a:bodyPr/>
                    <a:lstStyle/>
                    <a:p>
                      <a:pPr marL="342900" indent="-342900">
                        <a:buFont typeface="+mj-lt"/>
                        <a:buAutoNum type="arabicPeriod"/>
                      </a:pPr>
                      <a:r>
                        <a:rPr lang="es-ES" dirty="0"/>
                        <a:t>El cliente selecciona buscar productos</a:t>
                      </a:r>
                    </a:p>
                    <a:p>
                      <a:pPr marL="342900" indent="-342900">
                        <a:buFont typeface="+mj-lt"/>
                        <a:buAutoNum type="arabicPeriod"/>
                      </a:pPr>
                      <a:r>
                        <a:rPr lang="es-ES" dirty="0"/>
                        <a:t>El sistema solicita los criterios de búsqueda</a:t>
                      </a:r>
                    </a:p>
                    <a:p>
                      <a:pPr marL="342900" indent="-342900">
                        <a:buFont typeface="+mj-lt"/>
                        <a:buAutoNum type="arabicPeriod"/>
                      </a:pPr>
                      <a:r>
                        <a:rPr lang="es-ES" dirty="0"/>
                        <a:t>El cliente introduce los criterios</a:t>
                      </a:r>
                    </a:p>
                    <a:p>
                      <a:pPr marL="342900" indent="-342900">
                        <a:buFont typeface="+mj-lt"/>
                        <a:buAutoNum type="arabicPeriod"/>
                      </a:pPr>
                      <a:r>
                        <a:rPr lang="es-ES" dirty="0"/>
                        <a:t>El sistema busca productos que cumplan los criterios introducidos</a:t>
                      </a:r>
                    </a:p>
                    <a:p>
                      <a:pPr marL="342900" indent="-342900">
                        <a:buFont typeface="+mj-lt"/>
                        <a:buAutoNum type="arabicPeriod"/>
                      </a:pPr>
                      <a:r>
                        <a:rPr lang="es-ES" dirty="0"/>
                        <a:t>SI el sistema encuentra algún producto:</a:t>
                      </a:r>
                    </a:p>
                    <a:p>
                      <a:pPr marL="800100" lvl="1" indent="-342900">
                        <a:buFont typeface="+mj-lt"/>
                        <a:buAutoNum type="arabicPeriod"/>
                      </a:pPr>
                      <a:r>
                        <a:rPr lang="es-ES" dirty="0"/>
                        <a:t>Muestra los datos de los productos encontrados</a:t>
                      </a:r>
                    </a:p>
                    <a:p>
                      <a:pPr marL="342900" indent="-342900">
                        <a:buFont typeface="+mj-lt"/>
                        <a:buAutoNum type="arabicPeriod"/>
                      </a:pPr>
                      <a:r>
                        <a:rPr lang="es-ES" dirty="0"/>
                        <a:t>SI NO </a:t>
                      </a:r>
                    </a:p>
                    <a:p>
                      <a:pPr marL="800100" lvl="1" indent="-342900">
                        <a:buFont typeface="+mj-lt"/>
                        <a:buAutoNum type="arabicPeriod"/>
                      </a:pPr>
                      <a:r>
                        <a:rPr lang="es-ES" dirty="0"/>
                        <a:t>El sistema comunica que no ha encontrado ningún producto.</a:t>
                      </a:r>
                    </a:p>
                    <a:p>
                      <a:pPr marL="342900" indent="-342900">
                        <a:buFont typeface="+mj-lt"/>
                        <a:buAutoNum type="arabicPeriod"/>
                      </a:pPr>
                      <a:r>
                        <a:rPr lang="es-ES" dirty="0"/>
                        <a:t>El sistema vuelve al paso 2</a:t>
                      </a:r>
                    </a:p>
                    <a:p>
                      <a:pPr marL="342900" indent="-342900">
                        <a:buFont typeface="+mj-lt"/>
                        <a:buAutoNum type="arabicPeriod"/>
                      </a:pPr>
                      <a:endParaRPr lang="es-ES" dirty="0"/>
                    </a:p>
                  </a:txBody>
                  <a:tcPr/>
                </a:tc>
                <a:extLst>
                  <a:ext uri="{0D108BD9-81ED-4DB2-BD59-A6C34878D82A}">
                    <a16:rowId xmlns:a16="http://schemas.microsoft.com/office/drawing/2014/main" val="1764524693"/>
                  </a:ext>
                </a:extLst>
              </a:tr>
              <a:tr h="370840">
                <a:tc>
                  <a:txBody>
                    <a:bodyPr/>
                    <a:lstStyle/>
                    <a:p>
                      <a:r>
                        <a:rPr lang="es-ES" dirty="0"/>
                        <a:t>Flujo Alternativo</a:t>
                      </a:r>
                    </a:p>
                  </a:txBody>
                  <a:tcPr/>
                </a:tc>
                <a:tc>
                  <a:txBody>
                    <a:bodyPr/>
                    <a:lstStyle/>
                    <a:p>
                      <a:pPr marL="0" indent="0">
                        <a:buFont typeface="+mj-lt"/>
                        <a:buNone/>
                      </a:pPr>
                      <a:r>
                        <a:rPr lang="es-ES" dirty="0"/>
                        <a:t>Ninguno</a:t>
                      </a:r>
                    </a:p>
                  </a:txBody>
                  <a:tcPr/>
                </a:tc>
                <a:extLst>
                  <a:ext uri="{0D108BD9-81ED-4DB2-BD59-A6C34878D82A}">
                    <a16:rowId xmlns:a16="http://schemas.microsoft.com/office/drawing/2014/main" val="1052929503"/>
                  </a:ext>
                </a:extLst>
              </a:tr>
              <a:tr h="370840">
                <a:tc>
                  <a:txBody>
                    <a:bodyPr/>
                    <a:lstStyle/>
                    <a:p>
                      <a:r>
                        <a:rPr lang="es-ES" dirty="0"/>
                        <a:t>Postcondiciones</a:t>
                      </a:r>
                    </a:p>
                  </a:txBody>
                  <a:tcPr/>
                </a:tc>
                <a:tc>
                  <a:txBody>
                    <a:bodyPr/>
                    <a:lstStyle/>
                    <a:p>
                      <a:r>
                        <a:rPr lang="es-ES" dirty="0"/>
                        <a:t>Ninguna</a:t>
                      </a:r>
                    </a:p>
                  </a:txBody>
                  <a:tcPr/>
                </a:tc>
                <a:extLst>
                  <a:ext uri="{0D108BD9-81ED-4DB2-BD59-A6C34878D82A}">
                    <a16:rowId xmlns:a16="http://schemas.microsoft.com/office/drawing/2014/main" val="666333284"/>
                  </a:ext>
                </a:extLst>
              </a:tr>
            </a:tbl>
          </a:graphicData>
        </a:graphic>
      </p:graphicFrame>
    </p:spTree>
    <p:extLst>
      <p:ext uri="{BB962C8B-B14F-4D97-AF65-F5344CB8AC3E}">
        <p14:creationId xmlns:p14="http://schemas.microsoft.com/office/powerpoint/2010/main" val="19219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Ejemplo</a:t>
            </a:r>
          </a:p>
        </p:txBody>
      </p:sp>
      <p:graphicFrame>
        <p:nvGraphicFramePr>
          <p:cNvPr id="4" name="Tabla 4">
            <a:extLst>
              <a:ext uri="{FF2B5EF4-FFF2-40B4-BE49-F238E27FC236}">
                <a16:creationId xmlns:a16="http://schemas.microsoft.com/office/drawing/2014/main" id="{ED75A40A-79DF-4360-930F-45F1F523E3FD}"/>
              </a:ext>
            </a:extLst>
          </p:cNvPr>
          <p:cNvGraphicFramePr>
            <a:graphicFrameLocks noGrp="1"/>
          </p:cNvGraphicFramePr>
          <p:nvPr>
            <p:ph idx="1"/>
            <p:extLst>
              <p:ext uri="{D42A27DB-BD31-4B8C-83A1-F6EECF244321}">
                <p14:modId xmlns:p14="http://schemas.microsoft.com/office/powerpoint/2010/main" val="1143542859"/>
              </p:ext>
            </p:extLst>
          </p:nvPr>
        </p:nvGraphicFramePr>
        <p:xfrm>
          <a:off x="1279525" y="2273417"/>
          <a:ext cx="9629774" cy="7335520"/>
        </p:xfrm>
        <a:graphic>
          <a:graphicData uri="http://schemas.openxmlformats.org/drawingml/2006/table">
            <a:tbl>
              <a:tblPr firstRow="1">
                <a:tableStyleId>{5A111915-BE36-4E01-A7E5-04B1672EAD32}</a:tableStyleId>
              </a:tblPr>
              <a:tblGrid>
                <a:gridCol w="1925069">
                  <a:extLst>
                    <a:ext uri="{9D8B030D-6E8A-4147-A177-3AD203B41FA5}">
                      <a16:colId xmlns:a16="http://schemas.microsoft.com/office/drawing/2014/main" val="2786506728"/>
                    </a:ext>
                  </a:extLst>
                </a:gridCol>
                <a:gridCol w="7704705">
                  <a:extLst>
                    <a:ext uri="{9D8B030D-6E8A-4147-A177-3AD203B41FA5}">
                      <a16:colId xmlns:a16="http://schemas.microsoft.com/office/drawing/2014/main" val="1032332337"/>
                    </a:ext>
                  </a:extLst>
                </a:gridCol>
              </a:tblGrid>
              <a:tr h="288173">
                <a:tc>
                  <a:txBody>
                    <a:bodyPr/>
                    <a:lstStyle/>
                    <a:p>
                      <a:r>
                        <a:rPr lang="es-ES" dirty="0"/>
                        <a:t>Caso de Uso</a:t>
                      </a:r>
                    </a:p>
                  </a:txBody>
                  <a:tcPr/>
                </a:tc>
                <a:tc>
                  <a:txBody>
                    <a:bodyPr/>
                    <a:lstStyle/>
                    <a:p>
                      <a:r>
                        <a:rPr lang="es-ES" dirty="0" err="1"/>
                        <a:t>ComprarProductos</a:t>
                      </a:r>
                      <a:endParaRPr lang="es-ES" dirty="0"/>
                    </a:p>
                  </a:txBody>
                  <a:tcPr/>
                </a:tc>
                <a:extLst>
                  <a:ext uri="{0D108BD9-81ED-4DB2-BD59-A6C34878D82A}">
                    <a16:rowId xmlns:a16="http://schemas.microsoft.com/office/drawing/2014/main" val="874472380"/>
                  </a:ext>
                </a:extLst>
              </a:tr>
              <a:tr h="370840">
                <a:tc>
                  <a:txBody>
                    <a:bodyPr/>
                    <a:lstStyle/>
                    <a:p>
                      <a:r>
                        <a:rPr lang="es-ES" dirty="0"/>
                        <a:t>Descripción</a:t>
                      </a:r>
                    </a:p>
                  </a:txBody>
                  <a:tcPr/>
                </a:tc>
                <a:tc>
                  <a:txBody>
                    <a:bodyPr/>
                    <a:lstStyle/>
                    <a:p>
                      <a:r>
                        <a:rPr lang="es-ES" dirty="0"/>
                        <a:t>El cliente selecciona los productos a comprar y escribe la cantidad deseada. El sistema comprueba si hay existencias y muestra el importe de cada producto. Cuando el cliente no quiere comprar más productos, el sistema muestra el importe total de la compra y solicita el pago de la misma.</a:t>
                      </a:r>
                    </a:p>
                  </a:txBody>
                  <a:tcPr/>
                </a:tc>
                <a:extLst>
                  <a:ext uri="{0D108BD9-81ED-4DB2-BD59-A6C34878D82A}">
                    <a16:rowId xmlns:a16="http://schemas.microsoft.com/office/drawing/2014/main" val="1825219969"/>
                  </a:ext>
                </a:extLst>
              </a:tr>
              <a:tr h="370840">
                <a:tc>
                  <a:txBody>
                    <a:bodyPr/>
                    <a:lstStyle/>
                    <a:p>
                      <a:r>
                        <a:rPr lang="es-ES" dirty="0"/>
                        <a:t>Actores</a:t>
                      </a:r>
                    </a:p>
                  </a:txBody>
                  <a:tcPr/>
                </a:tc>
                <a:tc>
                  <a:txBody>
                    <a:bodyPr/>
                    <a:lstStyle/>
                    <a:p>
                      <a:r>
                        <a:rPr lang="es-ES" dirty="0"/>
                        <a:t>Cliente</a:t>
                      </a:r>
                    </a:p>
                  </a:txBody>
                  <a:tcPr/>
                </a:tc>
                <a:extLst>
                  <a:ext uri="{0D108BD9-81ED-4DB2-BD59-A6C34878D82A}">
                    <a16:rowId xmlns:a16="http://schemas.microsoft.com/office/drawing/2014/main" val="3733650506"/>
                  </a:ext>
                </a:extLst>
              </a:tr>
              <a:tr h="370840">
                <a:tc>
                  <a:txBody>
                    <a:bodyPr/>
                    <a:lstStyle/>
                    <a:p>
                      <a:r>
                        <a:rPr lang="es-ES" dirty="0"/>
                        <a:t>Precondiciones</a:t>
                      </a:r>
                    </a:p>
                  </a:txBody>
                  <a:tcPr/>
                </a:tc>
                <a:tc>
                  <a:txBody>
                    <a:bodyPr/>
                    <a:lstStyle/>
                    <a:p>
                      <a:r>
                        <a:rPr lang="es-ES" dirty="0"/>
                        <a:t>Se requiere que el usuario esté registrado en el sistema.</a:t>
                      </a:r>
                    </a:p>
                  </a:txBody>
                  <a:tcPr/>
                </a:tc>
                <a:extLst>
                  <a:ext uri="{0D108BD9-81ED-4DB2-BD59-A6C34878D82A}">
                    <a16:rowId xmlns:a16="http://schemas.microsoft.com/office/drawing/2014/main" val="3585985240"/>
                  </a:ext>
                </a:extLst>
              </a:tr>
              <a:tr h="370840">
                <a:tc>
                  <a:txBody>
                    <a:bodyPr/>
                    <a:lstStyle/>
                    <a:p>
                      <a:r>
                        <a:rPr lang="es-ES" dirty="0"/>
                        <a:t>Flujo Normal</a:t>
                      </a:r>
                    </a:p>
                  </a:txBody>
                  <a:tcPr/>
                </a:tc>
                <a:tc>
                  <a:txBody>
                    <a:bodyPr/>
                    <a:lstStyle/>
                    <a:p>
                      <a:pPr marL="342900" indent="-342900">
                        <a:buFont typeface="+mj-lt"/>
                        <a:buAutoNum type="arabicPeriod"/>
                      </a:pPr>
                      <a:r>
                        <a:rPr lang="es-ES" dirty="0"/>
                        <a:t>El cliente selecciona comprar productos</a:t>
                      </a:r>
                    </a:p>
                    <a:p>
                      <a:pPr marL="342900" indent="-342900">
                        <a:buFont typeface="+mj-lt"/>
                        <a:buAutoNum type="arabicPeriod"/>
                      </a:pPr>
                      <a:r>
                        <a:rPr lang="es-ES" dirty="0"/>
                        <a:t>El cliente selecciona un producto y cantidad.</a:t>
                      </a:r>
                    </a:p>
                    <a:p>
                      <a:pPr marL="342900" indent="-342900">
                        <a:buFont typeface="+mj-lt"/>
                        <a:buAutoNum type="arabicPeriod"/>
                      </a:pPr>
                      <a:r>
                        <a:rPr lang="es-ES" dirty="0"/>
                        <a:t>Validación del producto.</a:t>
                      </a:r>
                    </a:p>
                    <a:p>
                      <a:pPr marL="342900" indent="-342900">
                        <a:buFont typeface="+mj-lt"/>
                        <a:buAutoNum type="arabicPeriod"/>
                      </a:pPr>
                      <a:r>
                        <a:rPr lang="es-ES" dirty="0"/>
                        <a:t>El sistema muestra el importe y el total acumulado.</a:t>
                      </a:r>
                    </a:p>
                    <a:p>
                      <a:pPr marL="342900" indent="-342900">
                        <a:buFont typeface="+mj-lt"/>
                        <a:buAutoNum type="arabicPeriod"/>
                      </a:pPr>
                      <a:r>
                        <a:rPr lang="es-ES" dirty="0"/>
                        <a:t>Se repiten los pasos 2-4 hasta que el cliente marca el fin de la compra</a:t>
                      </a:r>
                    </a:p>
                    <a:p>
                      <a:pPr marL="342900" indent="-342900">
                        <a:buFont typeface="+mj-lt"/>
                        <a:buAutoNum type="arabicPeriod"/>
                      </a:pPr>
                      <a:r>
                        <a:rPr lang="es-ES" dirty="0"/>
                        <a:t>Se calcula el importe total y se muestra al cliente</a:t>
                      </a:r>
                    </a:p>
                    <a:p>
                      <a:pPr marL="342900" indent="-342900">
                        <a:buFont typeface="+mj-lt"/>
                        <a:buAutoNum type="arabicPeriod"/>
                      </a:pPr>
                      <a:r>
                        <a:rPr lang="es-ES" dirty="0"/>
                        <a:t>El sistema solicita el método de pago</a:t>
                      </a:r>
                    </a:p>
                    <a:p>
                      <a:pPr marL="342900" indent="-342900">
                        <a:buFont typeface="+mj-lt"/>
                        <a:buAutoNum type="arabicPeriod"/>
                      </a:pPr>
                      <a:r>
                        <a:rPr lang="es-ES" dirty="0"/>
                        <a:t>El cliente selecciona el método de pago</a:t>
                      </a:r>
                    </a:p>
                    <a:p>
                      <a:pPr marL="342900" indent="-342900">
                        <a:buFont typeface="+mj-lt"/>
                        <a:buAutoNum type="arabicPeriod"/>
                      </a:pPr>
                      <a:r>
                        <a:rPr lang="es-ES" dirty="0"/>
                        <a:t>El sistema pide los datos del método de pago introducido.</a:t>
                      </a:r>
                    </a:p>
                    <a:p>
                      <a:pPr marL="342900" indent="-342900">
                        <a:buFont typeface="+mj-lt"/>
                        <a:buAutoNum type="arabicPeriod"/>
                      </a:pPr>
                      <a:r>
                        <a:rPr lang="es-ES" dirty="0"/>
                        <a:t>El cliente introduce los datos</a:t>
                      </a:r>
                    </a:p>
                    <a:p>
                      <a:pPr marL="342900" indent="-342900">
                        <a:buFont typeface="+mj-lt"/>
                        <a:buAutoNum type="arabicPeriod"/>
                      </a:pPr>
                      <a:r>
                        <a:rPr lang="es-ES" dirty="0"/>
                        <a:t>El sistema procesa el pago</a:t>
                      </a:r>
                    </a:p>
                    <a:p>
                      <a:pPr marL="342900" indent="-342900">
                        <a:buFont typeface="+mj-lt"/>
                        <a:buAutoNum type="arabicPeriod"/>
                      </a:pPr>
                      <a:r>
                        <a:rPr lang="es-ES" dirty="0"/>
                        <a:t>El sistema muestra la confirmación del pago</a:t>
                      </a:r>
                    </a:p>
                  </a:txBody>
                  <a:tcPr/>
                </a:tc>
                <a:extLst>
                  <a:ext uri="{0D108BD9-81ED-4DB2-BD59-A6C34878D82A}">
                    <a16:rowId xmlns:a16="http://schemas.microsoft.com/office/drawing/2014/main" val="1764524693"/>
                  </a:ext>
                </a:extLst>
              </a:tr>
              <a:tr h="370840">
                <a:tc>
                  <a:txBody>
                    <a:bodyPr/>
                    <a:lstStyle/>
                    <a:p>
                      <a:r>
                        <a:rPr lang="es-ES" dirty="0"/>
                        <a:t>Flujo Alternativo 1</a:t>
                      </a:r>
                    </a:p>
                  </a:txBody>
                  <a:tcPr/>
                </a:tc>
                <a:tc>
                  <a:txBody>
                    <a:bodyPr/>
                    <a:lstStyle/>
                    <a:p>
                      <a:pPr marL="0" indent="0">
                        <a:buFont typeface="+mj-lt"/>
                        <a:buNone/>
                      </a:pPr>
                      <a:r>
                        <a:rPr lang="es-ES" dirty="0"/>
                        <a:t>3. El producto seleccionado no tiene existencias</a:t>
                      </a:r>
                    </a:p>
                    <a:p>
                      <a:pPr marL="0" indent="0">
                        <a:buFont typeface="+mj-lt"/>
                        <a:buNone/>
                      </a:pPr>
                      <a:r>
                        <a:rPr lang="es-ES" dirty="0"/>
                        <a:t>4. El sistema muestra que no hay existencias.</a:t>
                      </a:r>
                    </a:p>
                    <a:p>
                      <a:pPr marL="0" indent="0">
                        <a:buFont typeface="+mj-lt"/>
                        <a:buNone/>
                      </a:pPr>
                      <a:r>
                        <a:rPr lang="es-ES" dirty="0"/>
                        <a:t>5. Se continúa con el paso 5 del flujo normal</a:t>
                      </a:r>
                    </a:p>
                  </a:txBody>
                  <a:tcPr/>
                </a:tc>
                <a:extLst>
                  <a:ext uri="{0D108BD9-81ED-4DB2-BD59-A6C34878D82A}">
                    <a16:rowId xmlns:a16="http://schemas.microsoft.com/office/drawing/2014/main" val="1052929503"/>
                  </a:ext>
                </a:extLst>
              </a:tr>
              <a:tr h="370840">
                <a:tc>
                  <a:txBody>
                    <a:bodyPr/>
                    <a:lstStyle/>
                    <a:p>
                      <a:r>
                        <a:rPr lang="es-ES" dirty="0"/>
                        <a:t>Flujo Alternativo 2</a:t>
                      </a:r>
                    </a:p>
                  </a:txBody>
                  <a:tcPr/>
                </a:tc>
                <a:tc>
                  <a:txBody>
                    <a:bodyPr/>
                    <a:lstStyle/>
                    <a:p>
                      <a:r>
                        <a:rPr lang="es-ES" dirty="0"/>
                        <a:t>6. Si el importe total es 0 se acaba el flujo</a:t>
                      </a:r>
                    </a:p>
                  </a:txBody>
                  <a:tcPr/>
                </a:tc>
                <a:extLst>
                  <a:ext uri="{0D108BD9-81ED-4DB2-BD59-A6C34878D82A}">
                    <a16:rowId xmlns:a16="http://schemas.microsoft.com/office/drawing/2014/main" val="666333284"/>
                  </a:ext>
                </a:extLst>
              </a:tr>
              <a:tr h="370840">
                <a:tc>
                  <a:txBody>
                    <a:bodyPr/>
                    <a:lstStyle/>
                    <a:p>
                      <a:r>
                        <a:rPr lang="es-ES" dirty="0"/>
                        <a:t>Flujo Alternativo 3</a:t>
                      </a:r>
                    </a:p>
                  </a:txBody>
                  <a:tcPr/>
                </a:tc>
                <a:tc>
                  <a:txBody>
                    <a:bodyPr/>
                    <a:lstStyle/>
                    <a:p>
                      <a:r>
                        <a:rPr lang="es-ES" dirty="0"/>
                        <a:t>10 Si los datos introducidos son incorrectos el sistema vuelve al paso 8</a:t>
                      </a:r>
                    </a:p>
                  </a:txBody>
                  <a:tcPr/>
                </a:tc>
                <a:extLst>
                  <a:ext uri="{0D108BD9-81ED-4DB2-BD59-A6C34878D82A}">
                    <a16:rowId xmlns:a16="http://schemas.microsoft.com/office/drawing/2014/main" val="1467268016"/>
                  </a:ext>
                </a:extLst>
              </a:tr>
            </a:tbl>
          </a:graphicData>
        </a:graphic>
      </p:graphicFrame>
    </p:spTree>
    <p:extLst>
      <p:ext uri="{BB962C8B-B14F-4D97-AF65-F5344CB8AC3E}">
        <p14:creationId xmlns:p14="http://schemas.microsoft.com/office/powerpoint/2010/main" val="210922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4">
            <a:extLst>
              <a:ext uri="{FF2B5EF4-FFF2-40B4-BE49-F238E27FC236}">
                <a16:creationId xmlns:a16="http://schemas.microsoft.com/office/drawing/2014/main" id="{05C1A097-2273-48DC-966F-8A3BBE336D04}"/>
              </a:ext>
            </a:extLst>
          </p:cNvPr>
          <p:cNvGraphicFramePr>
            <a:graphicFrameLocks/>
          </p:cNvGraphicFramePr>
          <p:nvPr>
            <p:extLst>
              <p:ext uri="{D42A27DB-BD31-4B8C-83A1-F6EECF244321}">
                <p14:modId xmlns:p14="http://schemas.microsoft.com/office/powerpoint/2010/main" val="1968444499"/>
              </p:ext>
            </p:extLst>
          </p:nvPr>
        </p:nvGraphicFramePr>
        <p:xfrm>
          <a:off x="1031846" y="66040"/>
          <a:ext cx="9448479" cy="6725920"/>
        </p:xfrm>
        <a:graphic>
          <a:graphicData uri="http://schemas.openxmlformats.org/drawingml/2006/table">
            <a:tbl>
              <a:tblPr firstRow="1">
                <a:tableStyleId>{5A111915-BE36-4E01-A7E5-04B1672EAD32}</a:tableStyleId>
              </a:tblPr>
              <a:tblGrid>
                <a:gridCol w="1743774">
                  <a:extLst>
                    <a:ext uri="{9D8B030D-6E8A-4147-A177-3AD203B41FA5}">
                      <a16:colId xmlns:a16="http://schemas.microsoft.com/office/drawing/2014/main" val="2786506728"/>
                    </a:ext>
                  </a:extLst>
                </a:gridCol>
                <a:gridCol w="7704705">
                  <a:extLst>
                    <a:ext uri="{9D8B030D-6E8A-4147-A177-3AD203B41FA5}">
                      <a16:colId xmlns:a16="http://schemas.microsoft.com/office/drawing/2014/main" val="1032332337"/>
                    </a:ext>
                  </a:extLst>
                </a:gridCol>
              </a:tblGrid>
              <a:tr h="288173">
                <a:tc>
                  <a:txBody>
                    <a:bodyPr/>
                    <a:lstStyle/>
                    <a:p>
                      <a:r>
                        <a:rPr lang="es-ES" sz="1600" dirty="0"/>
                        <a:t>Caso de Uso</a:t>
                      </a:r>
                    </a:p>
                  </a:txBody>
                  <a:tcPr/>
                </a:tc>
                <a:tc>
                  <a:txBody>
                    <a:bodyPr/>
                    <a:lstStyle/>
                    <a:p>
                      <a:r>
                        <a:rPr lang="es-ES" sz="1600" dirty="0" err="1"/>
                        <a:t>ComprarProductos</a:t>
                      </a:r>
                      <a:endParaRPr lang="es-ES" sz="1600" dirty="0"/>
                    </a:p>
                  </a:txBody>
                  <a:tcPr/>
                </a:tc>
                <a:extLst>
                  <a:ext uri="{0D108BD9-81ED-4DB2-BD59-A6C34878D82A}">
                    <a16:rowId xmlns:a16="http://schemas.microsoft.com/office/drawing/2014/main" val="874472380"/>
                  </a:ext>
                </a:extLst>
              </a:tr>
              <a:tr h="370840">
                <a:tc>
                  <a:txBody>
                    <a:bodyPr/>
                    <a:lstStyle/>
                    <a:p>
                      <a:r>
                        <a:rPr lang="es-ES" sz="1600" dirty="0"/>
                        <a:t>Descripción</a:t>
                      </a:r>
                    </a:p>
                  </a:txBody>
                  <a:tcPr/>
                </a:tc>
                <a:tc>
                  <a:txBody>
                    <a:bodyPr/>
                    <a:lstStyle/>
                    <a:p>
                      <a:r>
                        <a:rPr lang="es-ES" sz="1600" dirty="0"/>
                        <a:t>El cliente selecciona los productos a comprar y escribe la cantidad deseada. El sistema comprueba si hay existencias y muestra el importe de cada producto. Cuando el cliente no quiere comprar más productos, el sistema muestra el importe total de la compra y solicita el pago de la misma.</a:t>
                      </a:r>
                    </a:p>
                  </a:txBody>
                  <a:tcPr/>
                </a:tc>
                <a:extLst>
                  <a:ext uri="{0D108BD9-81ED-4DB2-BD59-A6C34878D82A}">
                    <a16:rowId xmlns:a16="http://schemas.microsoft.com/office/drawing/2014/main" val="1825219969"/>
                  </a:ext>
                </a:extLst>
              </a:tr>
              <a:tr h="370840">
                <a:tc>
                  <a:txBody>
                    <a:bodyPr/>
                    <a:lstStyle/>
                    <a:p>
                      <a:r>
                        <a:rPr lang="es-ES" sz="1600" dirty="0"/>
                        <a:t>Actores</a:t>
                      </a:r>
                    </a:p>
                  </a:txBody>
                  <a:tcPr/>
                </a:tc>
                <a:tc>
                  <a:txBody>
                    <a:bodyPr/>
                    <a:lstStyle/>
                    <a:p>
                      <a:r>
                        <a:rPr lang="es-ES" sz="1600" dirty="0"/>
                        <a:t>Cliente</a:t>
                      </a:r>
                    </a:p>
                  </a:txBody>
                  <a:tcPr/>
                </a:tc>
                <a:extLst>
                  <a:ext uri="{0D108BD9-81ED-4DB2-BD59-A6C34878D82A}">
                    <a16:rowId xmlns:a16="http://schemas.microsoft.com/office/drawing/2014/main" val="3733650506"/>
                  </a:ext>
                </a:extLst>
              </a:tr>
              <a:tr h="370840">
                <a:tc>
                  <a:txBody>
                    <a:bodyPr/>
                    <a:lstStyle/>
                    <a:p>
                      <a:r>
                        <a:rPr lang="es-ES" sz="1600" dirty="0"/>
                        <a:t>Precondiciones</a:t>
                      </a:r>
                    </a:p>
                  </a:txBody>
                  <a:tcPr/>
                </a:tc>
                <a:tc>
                  <a:txBody>
                    <a:bodyPr/>
                    <a:lstStyle/>
                    <a:p>
                      <a:r>
                        <a:rPr lang="es-ES" sz="1600" dirty="0"/>
                        <a:t>Se requiere que el usuario esté registrado en el sistema.</a:t>
                      </a:r>
                    </a:p>
                  </a:txBody>
                  <a:tcPr/>
                </a:tc>
                <a:extLst>
                  <a:ext uri="{0D108BD9-81ED-4DB2-BD59-A6C34878D82A}">
                    <a16:rowId xmlns:a16="http://schemas.microsoft.com/office/drawing/2014/main" val="3585985240"/>
                  </a:ext>
                </a:extLst>
              </a:tr>
              <a:tr h="370840">
                <a:tc>
                  <a:txBody>
                    <a:bodyPr/>
                    <a:lstStyle/>
                    <a:p>
                      <a:r>
                        <a:rPr lang="es-ES" sz="1600" dirty="0"/>
                        <a:t>Flujo Normal</a:t>
                      </a:r>
                    </a:p>
                  </a:txBody>
                  <a:tcPr/>
                </a:tc>
                <a:tc>
                  <a:txBody>
                    <a:bodyPr/>
                    <a:lstStyle/>
                    <a:p>
                      <a:pPr marL="342900" indent="-342900">
                        <a:buFont typeface="+mj-lt"/>
                        <a:buAutoNum type="arabicPeriod"/>
                      </a:pPr>
                      <a:r>
                        <a:rPr lang="es-ES" sz="1600" dirty="0"/>
                        <a:t>El cliente selecciona comprar productos</a:t>
                      </a:r>
                    </a:p>
                    <a:p>
                      <a:pPr marL="342900" indent="-342900">
                        <a:buFont typeface="+mj-lt"/>
                        <a:buAutoNum type="arabicPeriod"/>
                      </a:pPr>
                      <a:r>
                        <a:rPr lang="es-ES" sz="1600" dirty="0"/>
                        <a:t>El cliente selecciona un producto y cantidad.</a:t>
                      </a:r>
                    </a:p>
                    <a:p>
                      <a:pPr marL="342900" indent="-342900">
                        <a:buFont typeface="+mj-lt"/>
                        <a:buAutoNum type="arabicPeriod"/>
                      </a:pPr>
                      <a:r>
                        <a:rPr lang="es-ES" sz="1600" dirty="0"/>
                        <a:t>Validación del producto.</a:t>
                      </a:r>
                    </a:p>
                    <a:p>
                      <a:pPr marL="342900" indent="-342900">
                        <a:buFont typeface="+mj-lt"/>
                        <a:buAutoNum type="arabicPeriod"/>
                      </a:pPr>
                      <a:r>
                        <a:rPr lang="es-ES" sz="1600" dirty="0"/>
                        <a:t>El sistema muestra el importe y el total acumulado.</a:t>
                      </a:r>
                    </a:p>
                    <a:p>
                      <a:pPr marL="342900" indent="-342900">
                        <a:buFont typeface="+mj-lt"/>
                        <a:buAutoNum type="arabicPeriod"/>
                      </a:pPr>
                      <a:r>
                        <a:rPr lang="es-ES" sz="1600" dirty="0"/>
                        <a:t>Se repiten los pasos 2-4 hasta que el cliente marca el fin de la compra</a:t>
                      </a:r>
                    </a:p>
                    <a:p>
                      <a:pPr marL="342900" indent="-342900">
                        <a:buFont typeface="+mj-lt"/>
                        <a:buAutoNum type="arabicPeriod"/>
                      </a:pPr>
                      <a:r>
                        <a:rPr lang="es-ES" sz="1600" dirty="0"/>
                        <a:t>Se calcula el importe total y se muestra al cliente</a:t>
                      </a:r>
                    </a:p>
                    <a:p>
                      <a:pPr marL="342900" indent="-342900">
                        <a:buFont typeface="+mj-lt"/>
                        <a:buAutoNum type="arabicPeriod"/>
                      </a:pPr>
                      <a:r>
                        <a:rPr lang="es-ES" sz="1600" dirty="0"/>
                        <a:t>El sistema solicita el método de pago</a:t>
                      </a:r>
                    </a:p>
                    <a:p>
                      <a:pPr marL="342900" indent="-342900">
                        <a:buFont typeface="+mj-lt"/>
                        <a:buAutoNum type="arabicPeriod"/>
                      </a:pPr>
                      <a:r>
                        <a:rPr lang="es-ES" sz="1600" dirty="0"/>
                        <a:t>El cliente selecciona el método de pago</a:t>
                      </a:r>
                    </a:p>
                    <a:p>
                      <a:pPr marL="342900" indent="-342900">
                        <a:buFont typeface="+mj-lt"/>
                        <a:buAutoNum type="arabicPeriod"/>
                      </a:pPr>
                      <a:r>
                        <a:rPr lang="es-ES" sz="1600" dirty="0"/>
                        <a:t>El sistema pide los datos del método de pago introducido.</a:t>
                      </a:r>
                    </a:p>
                    <a:p>
                      <a:pPr marL="342900" indent="-342900">
                        <a:buFont typeface="+mj-lt"/>
                        <a:buAutoNum type="arabicPeriod"/>
                      </a:pPr>
                      <a:r>
                        <a:rPr lang="es-ES" sz="1600" dirty="0"/>
                        <a:t>El cliente introduce los datos</a:t>
                      </a:r>
                    </a:p>
                    <a:p>
                      <a:pPr marL="342900" indent="-342900">
                        <a:buFont typeface="+mj-lt"/>
                        <a:buAutoNum type="arabicPeriod"/>
                      </a:pPr>
                      <a:r>
                        <a:rPr lang="es-ES" sz="1600" dirty="0"/>
                        <a:t>El sistema procesa el pago</a:t>
                      </a:r>
                    </a:p>
                    <a:p>
                      <a:pPr marL="342900" indent="-342900">
                        <a:buFont typeface="+mj-lt"/>
                        <a:buAutoNum type="arabicPeriod"/>
                      </a:pPr>
                      <a:r>
                        <a:rPr lang="es-ES" sz="1600" dirty="0"/>
                        <a:t>El sistema muestra la confirmación del pago</a:t>
                      </a:r>
                    </a:p>
                  </a:txBody>
                  <a:tcPr/>
                </a:tc>
                <a:extLst>
                  <a:ext uri="{0D108BD9-81ED-4DB2-BD59-A6C34878D82A}">
                    <a16:rowId xmlns:a16="http://schemas.microsoft.com/office/drawing/2014/main" val="1764524693"/>
                  </a:ext>
                </a:extLst>
              </a:tr>
              <a:tr h="370840">
                <a:tc>
                  <a:txBody>
                    <a:bodyPr/>
                    <a:lstStyle/>
                    <a:p>
                      <a:r>
                        <a:rPr lang="es-ES" sz="1600" dirty="0"/>
                        <a:t>Flujo Alternativo 1</a:t>
                      </a:r>
                    </a:p>
                  </a:txBody>
                  <a:tcPr/>
                </a:tc>
                <a:tc>
                  <a:txBody>
                    <a:bodyPr/>
                    <a:lstStyle/>
                    <a:p>
                      <a:pPr marL="0" indent="0">
                        <a:buFont typeface="+mj-lt"/>
                        <a:buNone/>
                      </a:pPr>
                      <a:r>
                        <a:rPr lang="es-ES" sz="1600" dirty="0"/>
                        <a:t>3. El producto seleccionado no tiene existencias</a:t>
                      </a:r>
                    </a:p>
                    <a:p>
                      <a:pPr marL="0" indent="0">
                        <a:buFont typeface="+mj-lt"/>
                        <a:buNone/>
                      </a:pPr>
                      <a:r>
                        <a:rPr lang="es-ES" sz="1600" dirty="0"/>
                        <a:t>4. El sistema muestra que no hay existencias.</a:t>
                      </a:r>
                    </a:p>
                    <a:p>
                      <a:pPr marL="0" indent="0">
                        <a:buFont typeface="+mj-lt"/>
                        <a:buNone/>
                      </a:pPr>
                      <a:r>
                        <a:rPr lang="es-ES" sz="1600" dirty="0"/>
                        <a:t>5. Se continúa con el paso 5 del flujo normal</a:t>
                      </a:r>
                    </a:p>
                  </a:txBody>
                  <a:tcPr/>
                </a:tc>
                <a:extLst>
                  <a:ext uri="{0D108BD9-81ED-4DB2-BD59-A6C34878D82A}">
                    <a16:rowId xmlns:a16="http://schemas.microsoft.com/office/drawing/2014/main" val="1052929503"/>
                  </a:ext>
                </a:extLst>
              </a:tr>
              <a:tr h="370840">
                <a:tc>
                  <a:txBody>
                    <a:bodyPr/>
                    <a:lstStyle/>
                    <a:p>
                      <a:r>
                        <a:rPr lang="es-ES" sz="1600" dirty="0"/>
                        <a:t>Flujo Alternativo 2</a:t>
                      </a:r>
                    </a:p>
                  </a:txBody>
                  <a:tcPr/>
                </a:tc>
                <a:tc>
                  <a:txBody>
                    <a:bodyPr/>
                    <a:lstStyle/>
                    <a:p>
                      <a:r>
                        <a:rPr lang="es-ES" sz="1600" dirty="0"/>
                        <a:t>6. Si el importe total es 0 se acaba el flujo</a:t>
                      </a:r>
                    </a:p>
                  </a:txBody>
                  <a:tcPr/>
                </a:tc>
                <a:extLst>
                  <a:ext uri="{0D108BD9-81ED-4DB2-BD59-A6C34878D82A}">
                    <a16:rowId xmlns:a16="http://schemas.microsoft.com/office/drawing/2014/main" val="666333284"/>
                  </a:ext>
                </a:extLst>
              </a:tr>
              <a:tr h="370840">
                <a:tc>
                  <a:txBody>
                    <a:bodyPr/>
                    <a:lstStyle/>
                    <a:p>
                      <a:r>
                        <a:rPr lang="es-ES" sz="1600" dirty="0"/>
                        <a:t>Flujo Alternativo 3</a:t>
                      </a:r>
                    </a:p>
                  </a:txBody>
                  <a:tcPr/>
                </a:tc>
                <a:tc>
                  <a:txBody>
                    <a:bodyPr/>
                    <a:lstStyle/>
                    <a:p>
                      <a:r>
                        <a:rPr lang="es-ES" sz="1600" dirty="0"/>
                        <a:t>10 Si los datos introducidos son incorrectos el sistema vuelve al paso 8</a:t>
                      </a:r>
                    </a:p>
                  </a:txBody>
                  <a:tcPr/>
                </a:tc>
                <a:extLst>
                  <a:ext uri="{0D108BD9-81ED-4DB2-BD59-A6C34878D82A}">
                    <a16:rowId xmlns:a16="http://schemas.microsoft.com/office/drawing/2014/main" val="1467268016"/>
                  </a:ext>
                </a:extLst>
              </a:tr>
            </a:tbl>
          </a:graphicData>
        </a:graphic>
      </p:graphicFrame>
    </p:spTree>
    <p:extLst>
      <p:ext uri="{BB962C8B-B14F-4D97-AF65-F5344CB8AC3E}">
        <p14:creationId xmlns:p14="http://schemas.microsoft.com/office/powerpoint/2010/main" val="11220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Relaciones</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a:xfrm>
            <a:off x="1280160" y="2190749"/>
            <a:ext cx="6722937" cy="4386219"/>
          </a:xfrm>
        </p:spPr>
        <p:txBody>
          <a:bodyPr>
            <a:normAutofit lnSpcReduction="10000"/>
          </a:bodyPr>
          <a:lstStyle/>
          <a:p>
            <a:r>
              <a:rPr lang="es-ES" dirty="0"/>
              <a:t>En los diagramas de casos de uso las relaciones se representan mediante aristas entre los diferentes nodos. Normalmente las aristas representan la relación entre un actor y un caso de uso. Pero existen más tipos de relaciones.</a:t>
            </a:r>
          </a:p>
          <a:p>
            <a:pPr lvl="1"/>
            <a:r>
              <a:rPr lang="es-ES" dirty="0">
                <a:solidFill>
                  <a:srgbClr val="FF0000"/>
                </a:solidFill>
              </a:rPr>
              <a:t>Asociación:</a:t>
            </a:r>
            <a:r>
              <a:rPr lang="es-ES" dirty="0"/>
              <a:t> relación entre el actor y el caso de uso que inicia</a:t>
            </a:r>
          </a:p>
          <a:p>
            <a:pPr lvl="1"/>
            <a:r>
              <a:rPr lang="es-ES" dirty="0">
                <a:solidFill>
                  <a:srgbClr val="FF0000"/>
                </a:solidFill>
              </a:rPr>
              <a:t>Inclusión: </a:t>
            </a:r>
            <a:r>
              <a:rPr lang="es-ES" dirty="0"/>
              <a:t>se utiliza cuando queremos dividir una tarea en otras más sencillas que son utilizadas por la primera.</a:t>
            </a:r>
          </a:p>
          <a:p>
            <a:pPr lvl="1"/>
            <a:r>
              <a:rPr lang="es-ES" dirty="0">
                <a:solidFill>
                  <a:srgbClr val="FF0000"/>
                </a:solidFill>
              </a:rPr>
              <a:t>Extensión: </a:t>
            </a:r>
            <a:r>
              <a:rPr lang="es-ES" dirty="0"/>
              <a:t>se utiliza para representar relaciones entre un caso de uso que requiere la ejecución de otro en determinadas circunstancias.</a:t>
            </a:r>
          </a:p>
          <a:p>
            <a:pPr lvl="1"/>
            <a:r>
              <a:rPr lang="es-ES" dirty="0">
                <a:solidFill>
                  <a:srgbClr val="FF0000"/>
                </a:solidFill>
              </a:rPr>
              <a:t>Generalización: </a:t>
            </a:r>
            <a:r>
              <a:rPr lang="es-ES" dirty="0"/>
              <a:t>representa las relaciones de herencia entre casos de uso.</a:t>
            </a:r>
          </a:p>
        </p:txBody>
      </p:sp>
      <p:pic>
        <p:nvPicPr>
          <p:cNvPr id="1026" name="Picture 2">
            <a:extLst>
              <a:ext uri="{FF2B5EF4-FFF2-40B4-BE49-F238E27FC236}">
                <a16:creationId xmlns:a16="http://schemas.microsoft.com/office/drawing/2014/main" id="{A3130108-1F1A-4D09-B022-1A322E26B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892" y="3101457"/>
            <a:ext cx="3970371" cy="25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95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Relaciones</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a:xfrm>
            <a:off x="1280160" y="2190749"/>
            <a:ext cx="9628632" cy="4386219"/>
          </a:xfrm>
        </p:spPr>
        <p:txBody>
          <a:bodyPr>
            <a:normAutofit/>
          </a:bodyPr>
          <a:lstStyle/>
          <a:p>
            <a:r>
              <a:rPr lang="es-ES" dirty="0"/>
              <a:t>Asociación: Relación entre un actor un caso de uso que lleva a cabo el usuario para iniciarlo. Se representa mediante una línea continua entre el actor y el caso de uso. Por ejemplo, si un usuario de un sistema de venta por internet hace un pedido, se representa del siguiente modo.</a:t>
            </a:r>
          </a:p>
          <a:p>
            <a:endParaRPr lang="es-ES" dirty="0"/>
          </a:p>
          <a:p>
            <a:pPr marL="0" indent="0">
              <a:buNone/>
            </a:pPr>
            <a:endParaRPr lang="es-ES" dirty="0"/>
          </a:p>
        </p:txBody>
      </p:sp>
      <p:pic>
        <p:nvPicPr>
          <p:cNvPr id="2052" name="Picture 4">
            <a:extLst>
              <a:ext uri="{FF2B5EF4-FFF2-40B4-BE49-F238E27FC236}">
                <a16:creationId xmlns:a16="http://schemas.microsoft.com/office/drawing/2014/main" id="{C3EE8E26-8F9E-4BAF-B646-F93D530D0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915" y="4323739"/>
            <a:ext cx="42100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9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a:xfrm>
            <a:off x="1280160" y="466343"/>
            <a:ext cx="9628632" cy="1362113"/>
          </a:xfrm>
        </p:spPr>
        <p:txBody>
          <a:bodyPr anchor="ctr">
            <a:normAutofit/>
          </a:bodyPr>
          <a:lstStyle/>
          <a:p>
            <a:r>
              <a:rPr lang="es-ES" dirty="0"/>
              <a:t>2 – Diagramas de Casos de Uso: Inclusión</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sz="half" idx="1"/>
          </p:nvPr>
        </p:nvSpPr>
        <p:spPr>
          <a:xfrm>
            <a:off x="1280159" y="2194560"/>
            <a:ext cx="5587366" cy="3986784"/>
          </a:xfrm>
        </p:spPr>
        <p:txBody>
          <a:bodyPr>
            <a:normAutofit/>
          </a:bodyPr>
          <a:lstStyle/>
          <a:p>
            <a:pPr>
              <a:lnSpc>
                <a:spcPct val="90000"/>
              </a:lnSpc>
            </a:pPr>
            <a:r>
              <a:rPr lang="es-ES" sz="2000" dirty="0"/>
              <a:t>Inclusión: Relación que se da cuando la ejecución de un caso de uso se da en la rutina de ejecución de otro. Es muy útil cuando hay algún comportamiento común a varios casos de uso. </a:t>
            </a:r>
          </a:p>
          <a:p>
            <a:pPr>
              <a:lnSpc>
                <a:spcPct val="90000"/>
              </a:lnSpc>
            </a:pPr>
            <a:r>
              <a:rPr lang="es-ES" sz="2000" dirty="0"/>
              <a:t>Las ventajas son que las descripciones de los casos de uso se entiendan mejor y además sea más fácil descubrir los posibles componentes del sistema.</a:t>
            </a:r>
          </a:p>
          <a:p>
            <a:pPr>
              <a:lnSpc>
                <a:spcPct val="90000"/>
              </a:lnSpc>
            </a:pPr>
            <a:r>
              <a:rPr lang="es-ES" sz="2000" dirty="0"/>
              <a:t>Las desventajas son que los diagramas se hacen más difíciles de leer para el cliente.</a:t>
            </a:r>
          </a:p>
          <a:p>
            <a:pPr>
              <a:lnSpc>
                <a:spcPct val="90000"/>
              </a:lnSpc>
            </a:pPr>
            <a:endParaRPr lang="es-ES" sz="2000" dirty="0"/>
          </a:p>
          <a:p>
            <a:pPr marL="0" indent="0">
              <a:lnSpc>
                <a:spcPct val="90000"/>
              </a:lnSpc>
              <a:buNone/>
            </a:pPr>
            <a:endParaRPr lang="es-ES" sz="2000" dirty="0"/>
          </a:p>
        </p:txBody>
      </p:sp>
      <p:pic>
        <p:nvPicPr>
          <p:cNvPr id="3074" name="Picture 2">
            <a:extLst>
              <a:ext uri="{FF2B5EF4-FFF2-40B4-BE49-F238E27FC236}">
                <a16:creationId xmlns:a16="http://schemas.microsoft.com/office/drawing/2014/main" id="{CE53A28B-79C5-43B7-97EF-431E1B4604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44043" y="2974727"/>
            <a:ext cx="4493424" cy="242644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33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a:xfrm>
            <a:off x="1280160" y="466343"/>
            <a:ext cx="9628632" cy="1362113"/>
          </a:xfrm>
        </p:spPr>
        <p:txBody>
          <a:bodyPr anchor="ctr">
            <a:normAutofit/>
          </a:bodyPr>
          <a:lstStyle/>
          <a:p>
            <a:r>
              <a:rPr lang="es-ES" dirty="0"/>
              <a:t>2 – Diagramas de Casos de Uso: Extensión</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sz="half" idx="1"/>
          </p:nvPr>
        </p:nvSpPr>
        <p:spPr>
          <a:xfrm>
            <a:off x="1280159" y="2194560"/>
            <a:ext cx="4647275" cy="3986784"/>
          </a:xfrm>
        </p:spPr>
        <p:txBody>
          <a:bodyPr>
            <a:normAutofit/>
          </a:bodyPr>
          <a:lstStyle/>
          <a:p>
            <a:pPr>
              <a:lnSpc>
                <a:spcPct val="90000"/>
              </a:lnSpc>
            </a:pPr>
            <a:r>
              <a:rPr lang="es-ES" sz="2000" dirty="0"/>
              <a:t>Inclusión: Se utiliza una relación de extensión cuando se desea especificar que el comportamiento de un caso de uso varía según circunstancias</a:t>
            </a:r>
          </a:p>
          <a:p>
            <a:pPr>
              <a:lnSpc>
                <a:spcPct val="90000"/>
              </a:lnSpc>
            </a:pPr>
            <a:r>
              <a:rPr lang="es-ES" sz="2000" dirty="0"/>
              <a:t>Cuando un caso de uso extendido se utiliza. Se indica en la especificación del caso de uso como un </a:t>
            </a:r>
            <a:r>
              <a:rPr lang="es-ES" sz="2000" b="1" dirty="0"/>
              <a:t>punto de extensión</a:t>
            </a:r>
          </a:p>
          <a:p>
            <a:pPr>
              <a:lnSpc>
                <a:spcPct val="90000"/>
              </a:lnSpc>
            </a:pPr>
            <a:endParaRPr lang="es-ES" sz="2000" dirty="0"/>
          </a:p>
          <a:p>
            <a:pPr>
              <a:lnSpc>
                <a:spcPct val="90000"/>
              </a:lnSpc>
            </a:pPr>
            <a:endParaRPr lang="es-ES" sz="2000" dirty="0"/>
          </a:p>
          <a:p>
            <a:pPr marL="0" indent="0">
              <a:lnSpc>
                <a:spcPct val="90000"/>
              </a:lnSpc>
              <a:buNone/>
            </a:pPr>
            <a:endParaRPr lang="es-ES" sz="2000" dirty="0"/>
          </a:p>
        </p:txBody>
      </p:sp>
      <p:pic>
        <p:nvPicPr>
          <p:cNvPr id="4098" name="Picture 2">
            <a:extLst>
              <a:ext uri="{FF2B5EF4-FFF2-40B4-BE49-F238E27FC236}">
                <a16:creationId xmlns:a16="http://schemas.microsoft.com/office/drawing/2014/main" id="{CAA10049-DD50-42DA-AE88-5C7683CA8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568" y="2827074"/>
            <a:ext cx="5228352" cy="272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08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1 - UML: Diagramas de Comportamiento</a:t>
            </a:r>
          </a:p>
        </p:txBody>
      </p:sp>
      <p:sp>
        <p:nvSpPr>
          <p:cNvPr id="14" name="Marcador de posición de contenido 2"/>
          <p:cNvSpPr>
            <a:spLocks noGrp="1"/>
          </p:cNvSpPr>
          <p:nvPr>
            <p:ph idx="1"/>
          </p:nvPr>
        </p:nvSpPr>
        <p:spPr/>
        <p:txBody>
          <a:bodyPr rtlCol="0"/>
          <a:lstStyle/>
          <a:p>
            <a:pPr algn="just" rtl="0"/>
            <a:r>
              <a:rPr lang="es-ES" dirty="0"/>
              <a:t>En el tema 3 vimos los diagramas estructurales, en concreto los </a:t>
            </a:r>
            <a:r>
              <a:rPr lang="es-ES" i="1" dirty="0"/>
              <a:t>diagramas de clases. </a:t>
            </a:r>
            <a:r>
              <a:rPr lang="es-ES" dirty="0"/>
              <a:t>Éstos nos proporcionaban información sobre la estructura estática del sistema, pero no nos daban información del comportamiento dinámico del mismo.</a:t>
            </a:r>
            <a:endParaRPr lang="es-ES" i="1" dirty="0"/>
          </a:p>
          <a:p>
            <a:pPr algn="just" rtl="0"/>
            <a:r>
              <a:rPr lang="es-ES" dirty="0"/>
              <a:t>Los </a:t>
            </a:r>
            <a:r>
              <a:rPr lang="es-ES" dirty="0">
                <a:solidFill>
                  <a:srgbClr val="FF0000"/>
                </a:solidFill>
              </a:rPr>
              <a:t>diagramas de comportamiento </a:t>
            </a:r>
            <a:r>
              <a:rPr lang="es-ES" dirty="0"/>
              <a:t>nos dan información sobre la creación y destrucción de objetos, paso de mensajes entre ellos, orden de operaciones, funcionalidad del programa para cierto usuario etc.</a:t>
            </a:r>
          </a:p>
          <a:p>
            <a:pPr algn="just" rtl="0"/>
            <a:endParaRPr lang="es-E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r>
              <a:rPr lang="es-ES" dirty="0"/>
              <a:t>1 - UML: Diagramas de Comportamiento</a:t>
            </a:r>
          </a:p>
        </p:txBody>
      </p:sp>
      <p:sp>
        <p:nvSpPr>
          <p:cNvPr id="14" name="Marcador de posición de contenido 2"/>
          <p:cNvSpPr>
            <a:spLocks noGrp="1"/>
          </p:cNvSpPr>
          <p:nvPr>
            <p:ph idx="1"/>
          </p:nvPr>
        </p:nvSpPr>
        <p:spPr/>
        <p:txBody>
          <a:bodyPr rtlCol="0"/>
          <a:lstStyle/>
          <a:p>
            <a:pPr algn="just" rtl="0"/>
            <a:r>
              <a:rPr lang="es-ES" dirty="0"/>
              <a:t>Entre los diagramas de comportamiento nos encontramos:</a:t>
            </a:r>
          </a:p>
          <a:p>
            <a:pPr algn="just" rtl="0"/>
            <a:r>
              <a:rPr lang="es-ES" b="1" dirty="0"/>
              <a:t>Diagramas de casos de uso: </a:t>
            </a:r>
            <a:r>
              <a:rPr lang="es-ES" dirty="0"/>
              <a:t>describe el comportamiento del sistema desde el punto de vista de un usuario/sistema que interactúa con él.</a:t>
            </a:r>
          </a:p>
          <a:p>
            <a:pPr algn="just" rtl="0"/>
            <a:r>
              <a:rPr lang="es-ES" b="1" dirty="0"/>
              <a:t>Diagramas de actividad: </a:t>
            </a:r>
            <a:r>
              <a:rPr lang="es-ES" dirty="0"/>
              <a:t>parecidos a los diagramas de flujo. Muestran los pasos, puntos de decisión y bifurcaciones.</a:t>
            </a:r>
          </a:p>
          <a:p>
            <a:pPr algn="just" rtl="0"/>
            <a:r>
              <a:rPr lang="es-ES" b="1" dirty="0"/>
              <a:t>Diagramas de estado: </a:t>
            </a:r>
            <a:r>
              <a:rPr lang="es-ES" dirty="0"/>
              <a:t>muestra el conjunto de estados por los cuales pasa un objeto y cómo se producen las transiciones de un estado a otro.</a:t>
            </a:r>
          </a:p>
          <a:p>
            <a:pPr algn="just" rtl="0"/>
            <a:r>
              <a:rPr lang="es-ES" b="1" dirty="0"/>
              <a:t>Diagramas de interacción: </a:t>
            </a:r>
            <a:r>
              <a:rPr lang="es-ES" dirty="0"/>
              <a:t>separados en Diagramas de Secuencia, Diagramas de comunicación, Diagramas de Tiempos y Diagramas de vista de interacción.</a:t>
            </a:r>
          </a:p>
          <a:p>
            <a:pPr algn="just" rtl="0"/>
            <a:endParaRPr lang="es-ES" dirty="0"/>
          </a:p>
          <a:p>
            <a:pPr algn="just" rtl="0"/>
            <a:endParaRPr lang="es-ES" dirty="0"/>
          </a:p>
        </p:txBody>
      </p:sp>
    </p:spTree>
    <p:extLst>
      <p:ext uri="{BB962C8B-B14F-4D97-AF65-F5344CB8AC3E}">
        <p14:creationId xmlns:p14="http://schemas.microsoft.com/office/powerpoint/2010/main" val="40216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de uml types of diagrams">
            <a:extLst>
              <a:ext uri="{FF2B5EF4-FFF2-40B4-BE49-F238E27FC236}">
                <a16:creationId xmlns:a16="http://schemas.microsoft.com/office/drawing/2014/main" id="{F6A4DEC2-1C09-4F48-B155-EC0D534E7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786" y="319596"/>
            <a:ext cx="8906428" cy="621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p:txBody>
          <a:bodyPr>
            <a:normAutofit lnSpcReduction="10000"/>
          </a:bodyPr>
          <a:lstStyle/>
          <a:p>
            <a:r>
              <a:rPr lang="es-ES" dirty="0"/>
              <a:t>En este tema nos vamos a centrar en los </a:t>
            </a:r>
            <a:r>
              <a:rPr lang="es-ES" dirty="0">
                <a:solidFill>
                  <a:srgbClr val="FF0000"/>
                </a:solidFill>
              </a:rPr>
              <a:t>Diagramas de Casos de Uso (DCU)</a:t>
            </a:r>
            <a:r>
              <a:rPr lang="es-ES" dirty="0"/>
              <a:t>. En estos diagramas se modela el sistema desde el punto de vista el usuario. Es decir, nos ayudan a determinar </a:t>
            </a:r>
            <a:r>
              <a:rPr lang="es-ES" b="1" dirty="0"/>
              <a:t>qué puede hacer cada tipo de usuario</a:t>
            </a:r>
            <a:r>
              <a:rPr lang="es-ES" dirty="0"/>
              <a:t>. Además, lo hace que sea fácil de entender para el equipo de desarrollo y el usuario que no tenga conocimientos técnicos.</a:t>
            </a:r>
          </a:p>
          <a:p>
            <a:r>
              <a:rPr lang="es-ES" dirty="0"/>
              <a:t>Los diagramas de casos de uso documentan el comportamiento del sistema desde el punto de vista del usuario. Por lo tanto, los casos de uso determinan los </a:t>
            </a:r>
            <a:r>
              <a:rPr lang="es-ES" b="1" dirty="0"/>
              <a:t>requisitos funcionales del sistema</a:t>
            </a:r>
            <a:r>
              <a:rPr lang="es-ES" dirty="0"/>
              <a:t>.</a:t>
            </a:r>
          </a:p>
          <a:p>
            <a:r>
              <a:rPr lang="es-ES" dirty="0"/>
              <a:t>Dado  que los DCU comprender una representación de los requisitos funcionales del sistema, se pueden usar como base para la creación de pruebas de validación.</a:t>
            </a:r>
          </a:p>
        </p:txBody>
      </p:sp>
    </p:spTree>
    <p:extLst>
      <p:ext uri="{BB962C8B-B14F-4D97-AF65-F5344CB8AC3E}">
        <p14:creationId xmlns:p14="http://schemas.microsoft.com/office/powerpoint/2010/main" val="65662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elementos</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a:xfrm>
            <a:off x="1280160" y="2190749"/>
            <a:ext cx="8031311" cy="3986213"/>
          </a:xfrm>
        </p:spPr>
        <p:txBody>
          <a:bodyPr>
            <a:normAutofit/>
          </a:bodyPr>
          <a:lstStyle/>
          <a:p>
            <a:r>
              <a:rPr lang="es-ES" dirty="0"/>
              <a:t>Los elementos de un diagrama de casos de uso son los siguientes:</a:t>
            </a:r>
          </a:p>
          <a:p>
            <a:r>
              <a:rPr lang="es-ES" b="1" dirty="0"/>
              <a:t>Actores: </a:t>
            </a:r>
            <a:r>
              <a:rPr lang="es-ES" dirty="0"/>
              <a:t>un actor es cualquier cosa que interactúa con el sistema y es externo a él. No necesariamente una persona, puede ser un dispositivo u otro sistema. Se representan mediante una figura con el nombre del actor debajo.</a:t>
            </a:r>
          </a:p>
          <a:p>
            <a:r>
              <a:rPr lang="es-ES" b="1" dirty="0"/>
              <a:t>Casos de uso: </a:t>
            </a:r>
            <a:r>
              <a:rPr lang="es-ES" dirty="0"/>
              <a:t>representan una secuencia de acciones que puede llevar el sistema a cabo y que produce algo observable para un actor concreto. PJ: </a:t>
            </a:r>
            <a:r>
              <a:rPr lang="es-ES" i="1" dirty="0"/>
              <a:t>buscar productos </a:t>
            </a:r>
            <a:r>
              <a:rPr lang="es-ES" dirty="0"/>
              <a:t>produce la lista de todos los productos disponibles.</a:t>
            </a:r>
            <a:r>
              <a:rPr lang="es-ES" b="1" i="1" dirty="0"/>
              <a:t> </a:t>
            </a:r>
            <a:r>
              <a:rPr lang="es-ES" dirty="0"/>
              <a:t>Se representan con un óvalo o elipse.</a:t>
            </a:r>
          </a:p>
        </p:txBody>
      </p:sp>
      <p:pic>
        <p:nvPicPr>
          <p:cNvPr id="5" name="Imagen 4">
            <a:extLst>
              <a:ext uri="{FF2B5EF4-FFF2-40B4-BE49-F238E27FC236}">
                <a16:creationId xmlns:a16="http://schemas.microsoft.com/office/drawing/2014/main" id="{AF54B315-3E75-41EB-AB8D-4E581C14AD97}"/>
              </a:ext>
            </a:extLst>
          </p:cNvPr>
          <p:cNvPicPr>
            <a:picLocks noChangeAspect="1"/>
          </p:cNvPicPr>
          <p:nvPr/>
        </p:nvPicPr>
        <p:blipFill rotWithShape="1">
          <a:blip r:embed="rId2">
            <a:extLst>
              <a:ext uri="{28A0092B-C50C-407E-A947-70E740481C1C}">
                <a14:useLocalDpi xmlns:a14="http://schemas.microsoft.com/office/drawing/2010/main" val="0"/>
              </a:ext>
            </a:extLst>
          </a:blip>
          <a:srcRect l="7549" t="4892" r="79857" b="65261"/>
          <a:stretch/>
        </p:blipFill>
        <p:spPr>
          <a:xfrm>
            <a:off x="10125358" y="2136942"/>
            <a:ext cx="1191236" cy="2046913"/>
          </a:xfrm>
          <a:prstGeom prst="rect">
            <a:avLst/>
          </a:prstGeom>
        </p:spPr>
      </p:pic>
      <p:pic>
        <p:nvPicPr>
          <p:cNvPr id="7" name="Imagen 6">
            <a:extLst>
              <a:ext uri="{FF2B5EF4-FFF2-40B4-BE49-F238E27FC236}">
                <a16:creationId xmlns:a16="http://schemas.microsoft.com/office/drawing/2014/main" id="{19AA417F-5236-4824-ABA2-9F6CD1E7DFEF}"/>
              </a:ext>
            </a:extLst>
          </p:cNvPr>
          <p:cNvPicPr>
            <a:picLocks noChangeAspect="1"/>
          </p:cNvPicPr>
          <p:nvPr/>
        </p:nvPicPr>
        <p:blipFill rotWithShape="1">
          <a:blip r:embed="rId2">
            <a:extLst>
              <a:ext uri="{28A0092B-C50C-407E-A947-70E740481C1C}">
                <a14:useLocalDpi xmlns:a14="http://schemas.microsoft.com/office/drawing/2010/main" val="0"/>
              </a:ext>
            </a:extLst>
          </a:blip>
          <a:srcRect l="5418" t="43303" r="66378" b="40183"/>
          <a:stretch/>
        </p:blipFill>
        <p:spPr>
          <a:xfrm>
            <a:off x="9386972" y="4639112"/>
            <a:ext cx="2668008" cy="1132514"/>
          </a:xfrm>
          <a:prstGeom prst="rect">
            <a:avLst/>
          </a:prstGeom>
        </p:spPr>
      </p:pic>
    </p:spTree>
    <p:extLst>
      <p:ext uri="{BB962C8B-B14F-4D97-AF65-F5344CB8AC3E}">
        <p14:creationId xmlns:p14="http://schemas.microsoft.com/office/powerpoint/2010/main" val="78427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a:xfrm>
            <a:off x="1280160" y="466343"/>
            <a:ext cx="9628632" cy="1362113"/>
          </a:xfrm>
        </p:spPr>
        <p:txBody>
          <a:bodyPr anchor="ctr">
            <a:normAutofit/>
          </a:bodyPr>
          <a:lstStyle/>
          <a:p>
            <a:r>
              <a:rPr lang="es-ES" dirty="0"/>
              <a:t>2 – Diagramas de Casos de Uso: elementos</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type="body" sz="half" idx="2"/>
          </p:nvPr>
        </p:nvSpPr>
        <p:spPr>
          <a:xfrm>
            <a:off x="1291819" y="2465293"/>
            <a:ext cx="3834874" cy="3711669"/>
          </a:xfrm>
        </p:spPr>
        <p:txBody>
          <a:bodyPr>
            <a:normAutofit/>
          </a:bodyPr>
          <a:lstStyle/>
          <a:p>
            <a:r>
              <a:rPr lang="es-ES" b="1" dirty="0"/>
              <a:t>Relaciones: </a:t>
            </a:r>
            <a:r>
              <a:rPr lang="es-ES" dirty="0"/>
              <a:t>existen varios tipos de relaciones. La más común es la que se da entre actores y casos de uso. Se representa mediante una arista.</a:t>
            </a:r>
          </a:p>
          <a:p>
            <a:r>
              <a:rPr lang="es-ES" dirty="0"/>
              <a:t>A veces también se utilizan rectángulos para indicar los límites de un sistema. </a:t>
            </a:r>
          </a:p>
        </p:txBody>
      </p:sp>
      <p:grpSp>
        <p:nvGrpSpPr>
          <p:cNvPr id="15" name="Grupo 14">
            <a:extLst>
              <a:ext uri="{FF2B5EF4-FFF2-40B4-BE49-F238E27FC236}">
                <a16:creationId xmlns:a16="http://schemas.microsoft.com/office/drawing/2014/main" id="{42B9E738-82C6-444C-B682-55C8D910B4C8}"/>
              </a:ext>
            </a:extLst>
          </p:cNvPr>
          <p:cNvGrpSpPr/>
          <p:nvPr/>
        </p:nvGrpSpPr>
        <p:grpSpPr>
          <a:xfrm>
            <a:off x="5518896" y="1947719"/>
            <a:ext cx="5492005" cy="4791017"/>
            <a:chOff x="5518896" y="1947719"/>
            <a:chExt cx="5492005" cy="4791017"/>
          </a:xfrm>
        </p:grpSpPr>
        <p:grpSp>
          <p:nvGrpSpPr>
            <p:cNvPr id="12" name="Grupo 11">
              <a:extLst>
                <a:ext uri="{FF2B5EF4-FFF2-40B4-BE49-F238E27FC236}">
                  <a16:creationId xmlns:a16="http://schemas.microsoft.com/office/drawing/2014/main" id="{0FF36B6B-9911-48BA-8B57-51B361A97200}"/>
                </a:ext>
              </a:extLst>
            </p:cNvPr>
            <p:cNvGrpSpPr/>
            <p:nvPr/>
          </p:nvGrpSpPr>
          <p:grpSpPr>
            <a:xfrm>
              <a:off x="5518896" y="1947719"/>
              <a:ext cx="5492005" cy="4791017"/>
              <a:chOff x="5518896" y="1947719"/>
              <a:chExt cx="5492005" cy="4791017"/>
            </a:xfrm>
          </p:grpSpPr>
          <p:pic>
            <p:nvPicPr>
              <p:cNvPr id="5" name="Imagen 4" descr="Imagen que contiene luz&#10;&#10;Descripción generada automáticamente">
                <a:extLst>
                  <a:ext uri="{FF2B5EF4-FFF2-40B4-BE49-F238E27FC236}">
                    <a16:creationId xmlns:a16="http://schemas.microsoft.com/office/drawing/2014/main" id="{97B88F9B-65C5-41E8-9122-A8D564C56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896" y="1947719"/>
                <a:ext cx="5389895" cy="4791017"/>
              </a:xfrm>
              <a:prstGeom prst="rect">
                <a:avLst/>
              </a:prstGeom>
              <a:noFill/>
            </p:spPr>
          </p:pic>
          <p:sp>
            <p:nvSpPr>
              <p:cNvPr id="6" name="CuadroTexto 5">
                <a:extLst>
                  <a:ext uri="{FF2B5EF4-FFF2-40B4-BE49-F238E27FC236}">
                    <a16:creationId xmlns:a16="http://schemas.microsoft.com/office/drawing/2014/main" id="{43C6F497-56C9-4360-AE8C-A755D9CEAA68}"/>
                  </a:ext>
                </a:extLst>
              </p:cNvPr>
              <p:cNvSpPr txBox="1"/>
              <p:nvPr/>
            </p:nvSpPr>
            <p:spPr>
              <a:xfrm>
                <a:off x="5632513" y="3505200"/>
                <a:ext cx="923925" cy="369332"/>
              </a:xfrm>
              <a:prstGeom prst="rect">
                <a:avLst/>
              </a:prstGeom>
              <a:noFill/>
            </p:spPr>
            <p:txBody>
              <a:bodyPr wrap="square" rtlCol="0">
                <a:spAutoFit/>
              </a:bodyPr>
              <a:lstStyle/>
              <a:p>
                <a:r>
                  <a:rPr lang="es-ES" dirty="0"/>
                  <a:t>Usuario</a:t>
                </a:r>
              </a:p>
            </p:txBody>
          </p:sp>
          <p:sp>
            <p:nvSpPr>
              <p:cNvPr id="7" name="CuadroTexto 6">
                <a:extLst>
                  <a:ext uri="{FF2B5EF4-FFF2-40B4-BE49-F238E27FC236}">
                    <a16:creationId xmlns:a16="http://schemas.microsoft.com/office/drawing/2014/main" id="{65C0B061-90B1-4A28-8906-04B6D0971FA4}"/>
                  </a:ext>
                </a:extLst>
              </p:cNvPr>
              <p:cNvSpPr txBox="1"/>
              <p:nvPr/>
            </p:nvSpPr>
            <p:spPr>
              <a:xfrm>
                <a:off x="9620251" y="6176962"/>
                <a:ext cx="1390650" cy="369332"/>
              </a:xfrm>
              <a:prstGeom prst="rect">
                <a:avLst/>
              </a:prstGeom>
              <a:noFill/>
            </p:spPr>
            <p:txBody>
              <a:bodyPr wrap="square" rtlCol="0">
                <a:spAutoFit/>
              </a:bodyPr>
              <a:lstStyle/>
              <a:p>
                <a:r>
                  <a:rPr lang="es-ES" dirty="0"/>
                  <a:t>Bibliotecario</a:t>
                </a:r>
              </a:p>
            </p:txBody>
          </p:sp>
          <p:sp>
            <p:nvSpPr>
              <p:cNvPr id="8" name="CuadroTexto 7">
                <a:extLst>
                  <a:ext uri="{FF2B5EF4-FFF2-40B4-BE49-F238E27FC236}">
                    <a16:creationId xmlns:a16="http://schemas.microsoft.com/office/drawing/2014/main" id="{4B48521C-87F1-4B66-8692-C8A8E37B72AA}"/>
                  </a:ext>
                </a:extLst>
              </p:cNvPr>
              <p:cNvSpPr txBox="1"/>
              <p:nvPr/>
            </p:nvSpPr>
            <p:spPr>
              <a:xfrm>
                <a:off x="7623293" y="5393422"/>
                <a:ext cx="1181100" cy="584775"/>
              </a:xfrm>
              <a:prstGeom prst="rect">
                <a:avLst/>
              </a:prstGeom>
              <a:noFill/>
            </p:spPr>
            <p:txBody>
              <a:bodyPr wrap="square" rtlCol="0">
                <a:spAutoFit/>
              </a:bodyPr>
              <a:lstStyle/>
              <a:p>
                <a:pPr algn="ctr"/>
                <a:r>
                  <a:rPr lang="es-ES" sz="1600" dirty="0"/>
                  <a:t>Comprobar libros</a:t>
                </a:r>
              </a:p>
            </p:txBody>
          </p:sp>
          <p:sp>
            <p:nvSpPr>
              <p:cNvPr id="9" name="CuadroTexto 8">
                <a:extLst>
                  <a:ext uri="{FF2B5EF4-FFF2-40B4-BE49-F238E27FC236}">
                    <a16:creationId xmlns:a16="http://schemas.microsoft.com/office/drawing/2014/main" id="{1F8167C7-9B75-4659-9CD3-BA1EC5FC441C}"/>
                  </a:ext>
                </a:extLst>
              </p:cNvPr>
              <p:cNvSpPr txBox="1"/>
              <p:nvPr/>
            </p:nvSpPr>
            <p:spPr>
              <a:xfrm>
                <a:off x="7623293" y="4151850"/>
                <a:ext cx="1181100" cy="338554"/>
              </a:xfrm>
              <a:prstGeom prst="rect">
                <a:avLst/>
              </a:prstGeom>
              <a:noFill/>
            </p:spPr>
            <p:txBody>
              <a:bodyPr wrap="square" rtlCol="0">
                <a:spAutoFit/>
              </a:bodyPr>
              <a:lstStyle/>
              <a:p>
                <a:pPr algn="ctr"/>
                <a:r>
                  <a:rPr lang="es-ES" sz="1600" dirty="0"/>
                  <a:t>Sacar libro</a:t>
                </a:r>
              </a:p>
            </p:txBody>
          </p:sp>
          <p:sp>
            <p:nvSpPr>
              <p:cNvPr id="11" name="CuadroTexto 10">
                <a:extLst>
                  <a:ext uri="{FF2B5EF4-FFF2-40B4-BE49-F238E27FC236}">
                    <a16:creationId xmlns:a16="http://schemas.microsoft.com/office/drawing/2014/main" id="{7E44139C-9840-49CB-BB63-F98246458EF8}"/>
                  </a:ext>
                </a:extLst>
              </p:cNvPr>
              <p:cNvSpPr txBox="1"/>
              <p:nvPr/>
            </p:nvSpPr>
            <p:spPr>
              <a:xfrm>
                <a:off x="7623293" y="2598003"/>
                <a:ext cx="1181100" cy="830997"/>
              </a:xfrm>
              <a:prstGeom prst="rect">
                <a:avLst/>
              </a:prstGeom>
              <a:noFill/>
            </p:spPr>
            <p:txBody>
              <a:bodyPr wrap="square" rtlCol="0">
                <a:spAutoFit/>
              </a:bodyPr>
              <a:lstStyle/>
              <a:p>
                <a:pPr algn="ctr"/>
                <a:r>
                  <a:rPr lang="es-ES" sz="1600" dirty="0"/>
                  <a:t>Cambiar datos personales</a:t>
                </a:r>
              </a:p>
            </p:txBody>
          </p:sp>
        </p:grpSp>
        <p:sp>
          <p:nvSpPr>
            <p:cNvPr id="13" name="Rectángulo 12">
              <a:extLst>
                <a:ext uri="{FF2B5EF4-FFF2-40B4-BE49-F238E27FC236}">
                  <a16:creationId xmlns:a16="http://schemas.microsoft.com/office/drawing/2014/main" id="{69D134E7-7BF0-479E-A033-5FF884A998CD}"/>
                </a:ext>
              </a:extLst>
            </p:cNvPr>
            <p:cNvSpPr/>
            <p:nvPr/>
          </p:nvSpPr>
          <p:spPr>
            <a:xfrm>
              <a:off x="6979640" y="2323750"/>
              <a:ext cx="2538501" cy="4222544"/>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DEDC273C-B67E-43F4-9960-9E03FB541D85}"/>
                </a:ext>
              </a:extLst>
            </p:cNvPr>
            <p:cNvSpPr txBox="1"/>
            <p:nvPr/>
          </p:nvSpPr>
          <p:spPr>
            <a:xfrm>
              <a:off x="7384824" y="1989372"/>
              <a:ext cx="1728132" cy="369332"/>
            </a:xfrm>
            <a:prstGeom prst="rect">
              <a:avLst/>
            </a:prstGeom>
            <a:noFill/>
          </p:spPr>
          <p:txBody>
            <a:bodyPr wrap="square" rtlCol="0">
              <a:spAutoFit/>
            </a:bodyPr>
            <a:lstStyle/>
            <a:p>
              <a:pPr algn="ctr"/>
              <a:r>
                <a:rPr lang="es-ES" dirty="0"/>
                <a:t>SISTEMA</a:t>
              </a:r>
            </a:p>
          </p:txBody>
        </p:sp>
      </p:grpSp>
    </p:spTree>
    <p:extLst>
      <p:ext uri="{BB962C8B-B14F-4D97-AF65-F5344CB8AC3E}">
        <p14:creationId xmlns:p14="http://schemas.microsoft.com/office/powerpoint/2010/main" val="8761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Actores</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p:txBody>
          <a:bodyPr>
            <a:normAutofit fontScale="92500"/>
          </a:bodyPr>
          <a:lstStyle/>
          <a:p>
            <a:r>
              <a:rPr lang="es-ES" dirty="0"/>
              <a:t>Los Actores representan un tipos de usuario del sistema. Se entiende como usuario a cualquier cosa externa que interactúa con el sistema, persona o no.</a:t>
            </a:r>
          </a:p>
          <a:p>
            <a:r>
              <a:rPr lang="es-ES" dirty="0"/>
              <a:t>Hay que intentar identificar los roles de los actores. Un mismo usuario puede interpretar diferentes roles según la operación que ejecute, cada uno de estos roles tiene que ser identificador por un actor diferente. Por ejemplo, en un supermercado no es lo mismo el usuario que realiza la compra normalmente, que el usuario que lo hace con la tarjeta del supermercado, o el trabajador que comprueba el estado del stock. </a:t>
            </a:r>
          </a:p>
          <a:p>
            <a:r>
              <a:rPr lang="es-ES" dirty="0"/>
              <a:t>Podemos distinguir distintos tipos de actores:</a:t>
            </a:r>
          </a:p>
          <a:p>
            <a:pPr lvl="1"/>
            <a:r>
              <a:rPr lang="es-ES" dirty="0"/>
              <a:t>Primarios: son los que interactúan con el sistema para explotar su funcionalidad.</a:t>
            </a:r>
          </a:p>
          <a:p>
            <a:pPr lvl="1"/>
            <a:r>
              <a:rPr lang="es-ES" dirty="0"/>
              <a:t>Secundarios: soporte del sistema para que los primarios puedan trabajar.</a:t>
            </a:r>
          </a:p>
          <a:p>
            <a:pPr lvl="1"/>
            <a:r>
              <a:rPr lang="es-ES" dirty="0"/>
              <a:t>Iniciadores: no interactúan con el sistema, pero desencadenan el trabajo de otro actor.</a:t>
            </a:r>
          </a:p>
        </p:txBody>
      </p:sp>
    </p:spTree>
    <p:extLst>
      <p:ext uri="{BB962C8B-B14F-4D97-AF65-F5344CB8AC3E}">
        <p14:creationId xmlns:p14="http://schemas.microsoft.com/office/powerpoint/2010/main" val="28579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A90A7-7F14-4AF9-B455-E403BBBD00B5}"/>
              </a:ext>
            </a:extLst>
          </p:cNvPr>
          <p:cNvSpPr>
            <a:spLocks noGrp="1"/>
          </p:cNvSpPr>
          <p:nvPr>
            <p:ph type="title"/>
          </p:nvPr>
        </p:nvSpPr>
        <p:spPr/>
        <p:txBody>
          <a:bodyPr/>
          <a:lstStyle/>
          <a:p>
            <a:r>
              <a:rPr lang="es-ES" dirty="0"/>
              <a:t>2 – Diagramas de Casos de Uso: Casos de Uso</a:t>
            </a:r>
          </a:p>
        </p:txBody>
      </p:sp>
      <p:sp>
        <p:nvSpPr>
          <p:cNvPr id="3" name="Marcador de contenido 2">
            <a:extLst>
              <a:ext uri="{FF2B5EF4-FFF2-40B4-BE49-F238E27FC236}">
                <a16:creationId xmlns:a16="http://schemas.microsoft.com/office/drawing/2014/main" id="{7490D428-2237-441C-A548-D24CAD751E18}"/>
              </a:ext>
            </a:extLst>
          </p:cNvPr>
          <p:cNvSpPr>
            <a:spLocks noGrp="1"/>
          </p:cNvSpPr>
          <p:nvPr>
            <p:ph idx="1"/>
          </p:nvPr>
        </p:nvSpPr>
        <p:spPr/>
        <p:txBody>
          <a:bodyPr>
            <a:normAutofit/>
          </a:bodyPr>
          <a:lstStyle/>
          <a:p>
            <a:r>
              <a:rPr lang="es-ES" dirty="0"/>
              <a:t>Un </a:t>
            </a:r>
            <a:r>
              <a:rPr lang="es-ES" dirty="0">
                <a:solidFill>
                  <a:srgbClr val="FF0000"/>
                </a:solidFill>
              </a:rPr>
              <a:t>caso de uso </a:t>
            </a:r>
            <a:r>
              <a:rPr lang="es-ES" dirty="0"/>
              <a:t>representa una secuencia de acciones que produce un resultado observable para un actor concreto. El conjunto de los casos de uso forma el </a:t>
            </a:r>
            <a:r>
              <a:rPr lang="es-ES" dirty="0">
                <a:solidFill>
                  <a:srgbClr val="FF0000"/>
                </a:solidFill>
              </a:rPr>
              <a:t>comportamiento requerido del </a:t>
            </a:r>
            <a:r>
              <a:rPr lang="es-ES" dirty="0"/>
              <a:t>sistema.</a:t>
            </a:r>
          </a:p>
          <a:p>
            <a:r>
              <a:rPr lang="es-ES" dirty="0"/>
              <a:t>Para identificar un caso de uso podemos plantearnos una serie de preguntas: ¿Qué tareas realizan los actores involucrados en el sistema?¿ Qué información crea, almacena, destruye, modifica el actor?¿Interactúa el sistema con un sistema externo?¿Debe notificar el actor al sistema de cambios externos?¿Debe el sistema notificar a un actor de cambios externos?</a:t>
            </a:r>
          </a:p>
          <a:p>
            <a:r>
              <a:rPr lang="es-ES" dirty="0"/>
              <a:t>El objetivo es describir cada caso que se debe realizar. Para ello se utiliza una ficha informal llamada </a:t>
            </a:r>
            <a:r>
              <a:rPr lang="es-ES" dirty="0">
                <a:solidFill>
                  <a:srgbClr val="FF0000"/>
                </a:solidFill>
              </a:rPr>
              <a:t>contrato</a:t>
            </a:r>
            <a:r>
              <a:rPr lang="es-ES" dirty="0"/>
              <a:t> con cierta información básica.</a:t>
            </a:r>
          </a:p>
        </p:txBody>
      </p:sp>
    </p:spTree>
    <p:extLst>
      <p:ext uri="{BB962C8B-B14F-4D97-AF65-F5344CB8AC3E}">
        <p14:creationId xmlns:p14="http://schemas.microsoft.com/office/powerpoint/2010/main" val="242144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1984</Words>
  <Application>Microsoft Office PowerPoint</Application>
  <PresentationFormat>Panorámica</PresentationFormat>
  <Paragraphs>170</Paragraphs>
  <Slides>18</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Arial</vt:lpstr>
      <vt:lpstr>Calibri</vt:lpstr>
      <vt:lpstr>Wingdings</vt:lpstr>
      <vt:lpstr>Asuntos educativos 16x9</vt:lpstr>
      <vt:lpstr>TEMA 4</vt:lpstr>
      <vt:lpstr>1 - UML: Diagramas de Comportamiento</vt:lpstr>
      <vt:lpstr>1 - UML: Diagramas de Comportamiento</vt:lpstr>
      <vt:lpstr>Presentación de PowerPoint</vt:lpstr>
      <vt:lpstr>2 – Diagramas de Casos de Uso</vt:lpstr>
      <vt:lpstr>2 – Diagramas de Casos de Uso: elementos</vt:lpstr>
      <vt:lpstr>2 – Diagramas de Casos de Uso: elementos</vt:lpstr>
      <vt:lpstr>2 – Diagramas de Casos de Uso: Actores</vt:lpstr>
      <vt:lpstr>2 – Diagramas de Casos de Uso: Casos de Uso</vt:lpstr>
      <vt:lpstr>2 – Diagramas de Casos de Uso: Casos de Uso</vt:lpstr>
      <vt:lpstr>2 – Diagramas de Casos de Uso: Ejemplo Caso de Uso</vt:lpstr>
      <vt:lpstr>2 – Diagramas de Casos de Uso: Ejemplo</vt:lpstr>
      <vt:lpstr>2 – Diagramas de Casos de Uso: Ejemplo</vt:lpstr>
      <vt:lpstr>Presentación de PowerPoint</vt:lpstr>
      <vt:lpstr>2 – Diagramas de Casos de Uso: Relaciones</vt:lpstr>
      <vt:lpstr>2 – Diagramas de Casos de Uso: Relaciones</vt:lpstr>
      <vt:lpstr>2 – Diagramas de Casos de Uso: Inclusión</vt:lpstr>
      <vt:lpstr>2 – Diagramas de Casos de Uso: Extensión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4</dc:title>
  <dc:creator>PABLO RODRÍGUEZ PÉREZ</dc:creator>
  <cp:lastModifiedBy>PABLO RODRÍGUEZ PÉREZ</cp:lastModifiedBy>
  <cp:revision>2</cp:revision>
  <dcterms:created xsi:type="dcterms:W3CDTF">2020-06-12T09:28:24Z</dcterms:created>
  <dcterms:modified xsi:type="dcterms:W3CDTF">2020-06-12T10:29:37Z</dcterms:modified>
</cp:coreProperties>
</file>